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50"/>
  </p:notesMasterIdLst>
  <p:sldIdLst>
    <p:sldId id="256" r:id="rId2"/>
    <p:sldId id="333" r:id="rId3"/>
    <p:sldId id="334" r:id="rId4"/>
    <p:sldId id="335" r:id="rId5"/>
    <p:sldId id="336" r:id="rId6"/>
    <p:sldId id="337" r:id="rId7"/>
    <p:sldId id="338" r:id="rId8"/>
    <p:sldId id="339" r:id="rId9"/>
    <p:sldId id="264" r:id="rId10"/>
    <p:sldId id="340" r:id="rId11"/>
    <p:sldId id="341" r:id="rId12"/>
    <p:sldId id="342" r:id="rId13"/>
    <p:sldId id="302" r:id="rId14"/>
    <p:sldId id="345" r:id="rId15"/>
    <p:sldId id="304" r:id="rId16"/>
    <p:sldId id="259" r:id="rId17"/>
    <p:sldId id="354" r:id="rId18"/>
    <p:sldId id="355" r:id="rId19"/>
    <p:sldId id="305" r:id="rId20"/>
    <p:sldId id="346" r:id="rId21"/>
    <p:sldId id="260" r:id="rId22"/>
    <p:sldId id="347" r:id="rId23"/>
    <p:sldId id="343" r:id="rId24"/>
    <p:sldId id="356" r:id="rId25"/>
    <p:sldId id="357" r:id="rId26"/>
    <p:sldId id="358" r:id="rId27"/>
    <p:sldId id="359" r:id="rId28"/>
    <p:sldId id="360" r:id="rId29"/>
    <p:sldId id="361" r:id="rId30"/>
    <p:sldId id="362" r:id="rId31"/>
    <p:sldId id="363" r:id="rId32"/>
    <p:sldId id="364" r:id="rId33"/>
    <p:sldId id="365" r:id="rId34"/>
    <p:sldId id="366" r:id="rId35"/>
    <p:sldId id="367" r:id="rId36"/>
    <p:sldId id="372" r:id="rId37"/>
    <p:sldId id="368" r:id="rId38"/>
    <p:sldId id="369" r:id="rId39"/>
    <p:sldId id="370" r:id="rId40"/>
    <p:sldId id="371" r:id="rId41"/>
    <p:sldId id="353" r:id="rId42"/>
    <p:sldId id="348" r:id="rId43"/>
    <p:sldId id="349" r:id="rId44"/>
    <p:sldId id="350" r:id="rId45"/>
    <p:sldId id="351" r:id="rId46"/>
    <p:sldId id="352" r:id="rId47"/>
    <p:sldId id="261" r:id="rId48"/>
    <p:sldId id="332" r:id="rId49"/>
  </p:sldIdLst>
  <p:sldSz cx="9144000" cy="5143500" type="screen16x9"/>
  <p:notesSz cx="6858000" cy="9144000"/>
  <p:embeddedFontLst>
    <p:embeddedFont>
      <p:font typeface="72 Black" panose="020B0A04030603020204" pitchFamily="34" charset="0"/>
      <p:bold r:id="rId51"/>
    </p:embeddedFont>
    <p:embeddedFont>
      <p:font typeface="Arial Rounded MT Bold" panose="020F0704030504030204" pitchFamily="34" charset="0"/>
      <p:regular r:id="rId52"/>
    </p:embeddedFont>
    <p:embeddedFont>
      <p:font typeface="Bree Serif" panose="020B0604020202020204" charset="0"/>
      <p:regular r:id="rId53"/>
    </p:embeddedFont>
    <p:embeddedFont>
      <p:font typeface="Calibri" panose="020F0502020204030204" pitchFamily="34" charset="0"/>
      <p:regular r:id="rId54"/>
      <p:bold r:id="rId55"/>
      <p:italic r:id="rId56"/>
      <p:boldItalic r:id="rId57"/>
    </p:embeddedFont>
    <p:embeddedFont>
      <p:font typeface="Didact Gothic" panose="00000500000000000000" pitchFamily="2" charset="0"/>
      <p:regular r:id="rId58"/>
    </p:embeddedFont>
    <p:embeddedFont>
      <p:font typeface="Outfit" panose="020B0604020202020204" charset="0"/>
      <p:regular r:id="rId59"/>
      <p:bold r:id="rId60"/>
    </p:embeddedFont>
    <p:embeddedFont>
      <p:font typeface="Roboto Black" panose="02000000000000000000" pitchFamily="2" charset="0"/>
      <p:bold r:id="rId61"/>
      <p:boldItalic r:id="rId62"/>
    </p:embeddedFont>
    <p:embeddedFont>
      <p:font typeface="Roboto Light" panose="02000000000000000000" pitchFamily="2" charset="0"/>
      <p:regular r:id="rId63"/>
      <p:bold r:id="rId64"/>
      <p:italic r:id="rId65"/>
      <p:boldItalic r:id="rId66"/>
    </p:embeddedFont>
    <p:embeddedFont>
      <p:font typeface="Roboto Mono Thin" panose="00000009000000000000" pitchFamily="49"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4EC"/>
    <a:srgbClr val="00CCFF"/>
    <a:srgbClr val="CC66FF"/>
    <a:srgbClr val="19519D"/>
    <a:srgbClr val="33CCFF"/>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41E6819-64C6-4238-85C1-AD29B2547746}">
  <a:tblStyle styleId="{741E6819-64C6-4238-85C1-AD29B25477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9" autoAdjust="0"/>
    <p:restoredTop sz="94660"/>
  </p:normalViewPr>
  <p:slideViewPr>
    <p:cSldViewPr snapToGrid="0">
      <p:cViewPr>
        <p:scale>
          <a:sx n="75" d="100"/>
          <a:sy n="75" d="100"/>
        </p:scale>
        <p:origin x="950" y="52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568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708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535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614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894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1">
  <p:cSld name="THREE COLUMNS 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extLst>
      <p:ext uri="{BB962C8B-B14F-4D97-AF65-F5344CB8AC3E}">
        <p14:creationId xmlns:p14="http://schemas.microsoft.com/office/powerpoint/2010/main" val="1850361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63" r:id="rId7"/>
    <p:sldLayoutId id="214748367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216" name="Picture 2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8090" y="145867"/>
            <a:ext cx="907473" cy="911523"/>
          </a:xfrm>
          <a:prstGeom prst="rect">
            <a:avLst/>
          </a:prstGeom>
        </p:spPr>
      </p:pic>
      <p:grpSp>
        <p:nvGrpSpPr>
          <p:cNvPr id="217" name="Google Shape;728;p17"/>
          <p:cNvGrpSpPr/>
          <p:nvPr/>
        </p:nvGrpSpPr>
        <p:grpSpPr>
          <a:xfrm>
            <a:off x="5329067" y="2152650"/>
            <a:ext cx="3814933" cy="2990850"/>
            <a:chOff x="469775" y="231158"/>
            <a:chExt cx="6679425" cy="5236567"/>
          </a:xfrm>
        </p:grpSpPr>
        <p:sp>
          <p:nvSpPr>
            <p:cNvPr id="218" name="Google Shape;729;p17"/>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730;p17"/>
            <p:cNvSpPr/>
            <p:nvPr/>
          </p:nvSpPr>
          <p:spPr>
            <a:xfrm>
              <a:off x="1060892" y="231158"/>
              <a:ext cx="5764775" cy="5102424"/>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rgbClr val="1951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731;p17"/>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732;p17"/>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733;p17"/>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734;p17"/>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735;p17"/>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736;p17"/>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737;p17"/>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738;p17"/>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739;p17"/>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740;p17"/>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741;p17"/>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742;p17"/>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743;p17"/>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744;p17"/>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745;p17"/>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746;p17"/>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747;p17"/>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748;p17"/>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749;p17"/>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750;p17"/>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751;p17"/>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752;p17"/>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753;p17"/>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754;p17"/>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755;p17"/>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756;p17"/>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757;p17"/>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758;p17"/>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759;p17"/>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760;p17"/>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761;p17"/>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762;p17"/>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763;p17"/>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764;p17"/>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765;p17"/>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766;p17"/>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767;p17"/>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768;p17"/>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69;p17"/>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70;p17"/>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71;p17"/>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772;p17"/>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773;p17"/>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774;p17"/>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775;p17"/>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776;p17"/>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777;p17"/>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778;p17"/>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779;p17"/>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780;p17"/>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781;p17"/>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782;p17"/>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783;p17"/>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784;p17"/>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785;p17"/>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786;p17"/>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787;p17"/>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788;p17"/>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789;p17"/>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790;p17"/>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791;p17"/>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792;p17"/>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793;p17"/>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794;p17"/>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795;p17"/>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796;p17"/>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797;p17"/>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798;p17"/>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799;p17"/>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800;p17"/>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801;p17"/>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802;p17"/>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803;p17"/>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804;p17"/>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805;p17"/>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806;p17"/>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807;p17"/>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808;p17"/>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809;p17"/>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810;p17"/>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811;p17"/>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812;p17"/>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813;p17"/>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814;p17"/>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815;p17"/>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816;p17"/>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817;p17"/>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818;p17"/>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819;p17"/>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820;p17"/>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821;p17"/>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822;p17"/>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823;p17"/>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824;p17"/>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825;p17"/>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826;p17"/>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827;p17"/>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828;p17"/>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829;p17"/>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830;p17"/>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831;p17"/>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832;p17"/>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833;p17"/>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834;p17"/>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835;p17"/>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836;p17"/>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837;p17"/>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838;p17"/>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839;p17"/>
            <p:cNvSpPr/>
            <p:nvPr/>
          </p:nvSpPr>
          <p:spPr>
            <a:xfrm>
              <a:off x="4257487" y="2505390"/>
              <a:ext cx="657276"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840;p17"/>
            <p:cNvSpPr/>
            <p:nvPr/>
          </p:nvSpPr>
          <p:spPr>
            <a:xfrm>
              <a:off x="4262456" y="2497139"/>
              <a:ext cx="668475" cy="89574"/>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841;p17"/>
            <p:cNvSpPr/>
            <p:nvPr/>
          </p:nvSpPr>
          <p:spPr>
            <a:xfrm>
              <a:off x="4502824" y="2155976"/>
              <a:ext cx="103799" cy="392751"/>
            </a:xfrm>
            <a:custGeom>
              <a:avLst/>
              <a:gdLst/>
              <a:ahLst/>
              <a:cxnLst/>
              <a:rect l="l" t="t" r="r" b="b"/>
              <a:pathLst>
                <a:path w="4152" h="15710" extrusionOk="0">
                  <a:moveTo>
                    <a:pt x="1" y="1"/>
                  </a:moveTo>
                  <a:lnTo>
                    <a:pt x="1" y="15710"/>
                  </a:lnTo>
                  <a:lnTo>
                    <a:pt x="4152" y="15710"/>
                  </a:lnTo>
                  <a:lnTo>
                    <a:pt x="4152" y="1"/>
                  </a:lnTo>
                  <a:close/>
                </a:path>
              </a:pathLst>
            </a:custGeom>
            <a:solidFill>
              <a:srgbClr val="FFFFFF"/>
            </a:solidFill>
            <a:ln w="9525" cap="flat" cmpd="sng">
              <a:solidFill>
                <a:srgbClr val="49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842;p17"/>
            <p:cNvSpPr/>
            <p:nvPr/>
          </p:nvSpPr>
          <p:spPr>
            <a:xfrm>
              <a:off x="4499785" y="2160762"/>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843;p17"/>
            <p:cNvSpPr/>
            <p:nvPr/>
          </p:nvSpPr>
          <p:spPr>
            <a:xfrm>
              <a:off x="4504875" y="2157462"/>
              <a:ext cx="136349" cy="284900"/>
            </a:xfrm>
            <a:custGeom>
              <a:avLst/>
              <a:gdLst/>
              <a:ahLst/>
              <a:cxnLst/>
              <a:rect l="l" t="t" r="r" b="b"/>
              <a:pathLst>
                <a:path w="5454" h="11396" extrusionOk="0">
                  <a:moveTo>
                    <a:pt x="0" y="1"/>
                  </a:moveTo>
                  <a:lnTo>
                    <a:pt x="0" y="11396"/>
                  </a:lnTo>
                  <a:lnTo>
                    <a:pt x="5454" y="11396"/>
                  </a:lnTo>
                  <a:lnTo>
                    <a:pt x="545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844;p17"/>
            <p:cNvSpPr/>
            <p:nvPr/>
          </p:nvSpPr>
          <p:spPr>
            <a:xfrm>
              <a:off x="4490210" y="2160952"/>
              <a:ext cx="152650" cy="303224"/>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846;p17"/>
            <p:cNvSpPr/>
            <p:nvPr/>
          </p:nvSpPr>
          <p:spPr>
            <a:xfrm>
              <a:off x="3479327" y="937074"/>
              <a:ext cx="2201869" cy="122702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863;p17"/>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864;p17"/>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865;p17"/>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866;p17"/>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867;p17"/>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868;p17"/>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869;p17"/>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870;p17"/>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871;p17"/>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872;p17"/>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873;p17"/>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874;p17"/>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875;p17"/>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876;p17"/>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877;p17"/>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878;p17"/>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879;p17"/>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880;p17"/>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881;p17"/>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882;p17"/>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883;p17"/>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884;p17"/>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885;p17"/>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886;p17"/>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887;p17"/>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888;p17"/>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889;p17"/>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890;p17"/>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891;p17"/>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892;p17"/>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893;p17"/>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894;p17"/>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895;p17"/>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rgbClr val="477797"/>
            </a:solidFill>
            <a:ln w="9525" cap="flat" cmpd="sng">
              <a:solidFill>
                <a:srgbClr val="47779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896;p17"/>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897;p17"/>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898;p17"/>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899;p17"/>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900;p17"/>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901;p17"/>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902;p17"/>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rgbClr val="477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903;p17"/>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904;p17"/>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905;p17"/>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906;p17"/>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907;p17"/>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908;p17"/>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909;p17"/>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10;p17"/>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11;p17"/>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12;p17"/>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13;p17"/>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rgbClr val="477797"/>
            </a:solidFill>
            <a:ln w="9525" cap="flat" cmpd="sng">
              <a:solidFill>
                <a:srgbClr val="47779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14;p17"/>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15;p17"/>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16;p17"/>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17;p17"/>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18;p17"/>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19;p17"/>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20;p17"/>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21;p17"/>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TextBox 410"/>
          <p:cNvSpPr txBox="1"/>
          <p:nvPr/>
        </p:nvSpPr>
        <p:spPr>
          <a:xfrm>
            <a:off x="2231081" y="268164"/>
            <a:ext cx="3978974" cy="523220"/>
          </a:xfrm>
          <a:prstGeom prst="rect">
            <a:avLst/>
          </a:prstGeom>
          <a:noFill/>
        </p:spPr>
        <p:txBody>
          <a:bodyPr wrap="none" rtlCol="0">
            <a:spAutoFit/>
          </a:bodyPr>
          <a:lstStyle/>
          <a:p>
            <a:br>
              <a:rPr lang="fr-FR" b="1" spc="50" dirty="0">
                <a:ln w="0"/>
                <a:solidFill>
                  <a:schemeClr val="bg1"/>
                </a:solidFill>
                <a:effectLst>
                  <a:innerShdw blurRad="63500" dist="50800" dir="13500000">
                    <a:srgbClr val="000000">
                      <a:alpha val="50000"/>
                    </a:srgbClr>
                  </a:innerShdw>
                </a:effectLst>
              </a:rPr>
            </a:br>
            <a:r>
              <a:rPr lang="fr-FR" b="1" spc="50" dirty="0">
                <a:ln w="0"/>
                <a:solidFill>
                  <a:schemeClr val="bg1"/>
                </a:solidFill>
                <a:effectLst>
                  <a:innerShdw blurRad="63500" dist="50800" dir="13500000">
                    <a:srgbClr val="000000">
                      <a:alpha val="50000"/>
                    </a:srgbClr>
                  </a:innerShdw>
                </a:effectLst>
              </a:rPr>
              <a:t>Département technologie de l’information</a:t>
            </a:r>
            <a:endParaRPr lang="en-US" b="1" spc="50" dirty="0">
              <a:ln w="0"/>
              <a:solidFill>
                <a:schemeClr val="bg1"/>
              </a:solidFill>
              <a:effectLst>
                <a:innerShdw blurRad="63500" dist="50800" dir="13500000">
                  <a:srgbClr val="000000">
                    <a:alpha val="50000"/>
                  </a:srgbClr>
                </a:innerShdw>
              </a:effectLst>
            </a:endParaRPr>
          </a:p>
        </p:txBody>
      </p:sp>
      <p:sp>
        <p:nvSpPr>
          <p:cNvPr id="412" name="TextBox 411"/>
          <p:cNvSpPr txBox="1"/>
          <p:nvPr/>
        </p:nvSpPr>
        <p:spPr>
          <a:xfrm>
            <a:off x="1409786" y="133436"/>
            <a:ext cx="6229590" cy="307777"/>
          </a:xfrm>
          <a:prstGeom prst="rect">
            <a:avLst/>
          </a:prstGeom>
          <a:noFill/>
        </p:spPr>
        <p:txBody>
          <a:bodyPr wrap="none" rtlCol="0">
            <a:spAutoFit/>
          </a:bodyPr>
          <a:lstStyle/>
          <a:p>
            <a:r>
              <a:rPr lang="fr-FR" b="1" dirty="0">
                <a:solidFill>
                  <a:schemeClr val="bg1"/>
                </a:solidFill>
              </a:rPr>
              <a:t>Ministère de l’Enseignement Supérieur et de la Recherche Scientifique </a:t>
            </a:r>
            <a:endParaRPr lang="en-US" b="1" spc="50" dirty="0">
              <a:ln w="0"/>
              <a:solidFill>
                <a:schemeClr val="bg1"/>
              </a:solidFill>
              <a:effectLst>
                <a:innerShdw blurRad="63500" dist="50800" dir="13500000">
                  <a:srgbClr val="000000">
                    <a:alpha val="50000"/>
                  </a:srgbClr>
                </a:innerShdw>
              </a:effectLst>
            </a:endParaRPr>
          </a:p>
        </p:txBody>
      </p:sp>
      <p:sp>
        <p:nvSpPr>
          <p:cNvPr id="413" name="Google Shape;165;p35"/>
          <p:cNvSpPr txBox="1">
            <a:spLocks noGrp="1"/>
          </p:cNvSpPr>
          <p:nvPr>
            <p:ph type="ctrTitle"/>
          </p:nvPr>
        </p:nvSpPr>
        <p:spPr>
          <a:xfrm>
            <a:off x="172075" y="600829"/>
            <a:ext cx="7885067" cy="2637543"/>
          </a:xfrm>
          <a:prstGeom prst="rect">
            <a:avLst/>
          </a:prstGeom>
          <a:noFill/>
        </p:spPr>
        <p:txBody>
          <a:bodyPr spcFirstLastPara="1" wrap="square" lIns="91425" tIns="91425" rIns="91425" bIns="91425" anchor="ctr" anchorCtr="0">
            <a:noAutofit/>
          </a:bodyPr>
          <a:lstStyle/>
          <a:p>
            <a:pPr algn="l"/>
            <a:r>
              <a:rPr lang="fr-FR" sz="4400" dirty="0">
                <a:solidFill>
                  <a:srgbClr val="33CCFF"/>
                </a:solidFill>
              </a:rPr>
              <a:t>Conception et réalisation d’un site web de Pet Care</a:t>
            </a:r>
            <a:endParaRPr sz="4800" dirty="0">
              <a:solidFill>
                <a:srgbClr val="33CCFF"/>
              </a:solidFill>
            </a:endParaRPr>
          </a:p>
        </p:txBody>
      </p:sp>
      <p:sp>
        <p:nvSpPr>
          <p:cNvPr id="414" name="Zone de texte 2"/>
          <p:cNvSpPr txBox="1">
            <a:spLocks noChangeArrowheads="1"/>
          </p:cNvSpPr>
          <p:nvPr/>
        </p:nvSpPr>
        <p:spPr bwMode="auto">
          <a:xfrm>
            <a:off x="196488" y="4716803"/>
            <a:ext cx="2516232" cy="31670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fr-TN" sz="14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AnnéeUniversitaire:202</a:t>
            </a:r>
            <a:r>
              <a:rPr lang="fr-FR" sz="1400" dirty="0">
                <a:solidFill>
                  <a:schemeClr val="bg1"/>
                </a:solidFill>
                <a:effectLst/>
                <a:latin typeface="Calibri" panose="020F0502020204030204" pitchFamily="34" charset="0"/>
                <a:ea typeface="Calibri" panose="020F0502020204030204" pitchFamily="34" charset="0"/>
                <a:cs typeface="Arial" panose="020B0604020202020204" pitchFamily="34" charset="0"/>
              </a:rPr>
              <a:t>3</a:t>
            </a:r>
            <a:r>
              <a:rPr lang="fr-TN" sz="1400" dirty="0">
                <a:solidFill>
                  <a:schemeClr val="bg1"/>
                </a:solidFill>
                <a:effectLst/>
                <a:latin typeface="Calibri" panose="020F0502020204030204" pitchFamily="34" charset="0"/>
                <a:ea typeface="Calibri" panose="020F0502020204030204" pitchFamily="34" charset="0"/>
                <a:cs typeface="Arial" panose="020B0604020202020204" pitchFamily="34" charset="0"/>
              </a:rPr>
              <a:t>/202</a:t>
            </a:r>
            <a:r>
              <a:rPr lang="fr-FR" sz="1400" dirty="0">
                <a:solidFill>
                  <a:schemeClr val="bg1"/>
                </a:solidFill>
                <a:effectLst/>
                <a:latin typeface="Calibri" panose="020F0502020204030204" pitchFamily="34" charset="0"/>
                <a:ea typeface="Calibri" panose="020F0502020204030204" pitchFamily="34" charset="0"/>
                <a:cs typeface="Arial" panose="020B0604020202020204" pitchFamily="34" charset="0"/>
              </a:rPr>
              <a:t>4</a:t>
            </a:r>
            <a:endParaRPr lang="en-US" sz="1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415" name="Zone de texte 2"/>
          <p:cNvSpPr txBox="1">
            <a:spLocks noChangeArrowheads="1"/>
          </p:cNvSpPr>
          <p:nvPr/>
        </p:nvSpPr>
        <p:spPr bwMode="auto">
          <a:xfrm>
            <a:off x="147564" y="3038191"/>
            <a:ext cx="3338312" cy="457587"/>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fr-TN" sz="1800" b="1" u="sng" dirty="0">
                <a:solidFill>
                  <a:schemeClr val="bg1"/>
                </a:solidFill>
                <a:effectLst/>
                <a:latin typeface="Calibri" panose="020F0502020204030204" pitchFamily="34" charset="0"/>
                <a:ea typeface="Calibri" panose="020F0502020204030204" pitchFamily="34" charset="0"/>
                <a:cs typeface="Arial" panose="020B0604020202020204" pitchFamily="34" charset="0"/>
              </a:rPr>
              <a:t>Elaboré par :</a:t>
            </a:r>
            <a:r>
              <a:rPr lang="fr-FR" sz="18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Yazid </a:t>
            </a:r>
            <a:r>
              <a:rPr lang="en-US" sz="2400" dirty="0" err="1">
                <a:solidFill>
                  <a:schemeClr val="bg1"/>
                </a:solidFill>
                <a:latin typeface="Calibri" panose="020F0502020204030204" pitchFamily="34" charset="0"/>
                <a:ea typeface="Calibri" panose="020F0502020204030204" pitchFamily="34" charset="0"/>
                <a:cs typeface="Calibri" panose="020F0502020204030204" pitchFamily="34" charset="0"/>
              </a:rPr>
              <a:t>Mrouki</a:t>
            </a:r>
            <a:endParaRPr lang="en-US" sz="1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416" name="Zone de texte 2"/>
          <p:cNvSpPr txBox="1">
            <a:spLocks noChangeArrowheads="1"/>
          </p:cNvSpPr>
          <p:nvPr/>
        </p:nvSpPr>
        <p:spPr bwMode="auto">
          <a:xfrm>
            <a:off x="34563" y="3478211"/>
            <a:ext cx="4732205" cy="717667"/>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Bef>
                <a:spcPts val="600"/>
              </a:spcBef>
              <a:spcAft>
                <a:spcPts val="800"/>
              </a:spcAft>
            </a:pPr>
            <a:r>
              <a:rPr lang="fr-TN" sz="1800" b="1" u="sng" dirty="0">
                <a:solidFill>
                  <a:schemeClr val="bg1"/>
                </a:solidFill>
                <a:effectLst/>
                <a:latin typeface="Calibri" panose="020F0502020204030204" pitchFamily="34" charset="0"/>
                <a:ea typeface="Calibri" panose="020F0502020204030204" pitchFamily="34" charset="0"/>
                <a:cs typeface="Arial" panose="020B0604020202020204" pitchFamily="34" charset="0"/>
              </a:rPr>
              <a:t>Encadr</a:t>
            </a:r>
            <a:r>
              <a:rPr lang="fr-FR" sz="1800" b="1" u="sng" dirty="0">
                <a:solidFill>
                  <a:schemeClr val="bg1"/>
                </a:solidFill>
                <a:effectLst/>
                <a:latin typeface="Calibri" panose="020F0502020204030204" pitchFamily="34" charset="0"/>
                <a:ea typeface="Calibri" panose="020F0502020204030204" pitchFamily="34" charset="0"/>
                <a:cs typeface="Arial" panose="020B0604020202020204" pitchFamily="34" charset="0"/>
              </a:rPr>
              <a:t>é par </a:t>
            </a:r>
            <a:r>
              <a:rPr lang="fr-TN" sz="1800" b="1" u="sng"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r>
              <a:rPr lang="fr-FR" sz="18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Mme. Mansouri Lamia </a:t>
            </a:r>
            <a:endParaRPr lang="en-US" sz="1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ctr">
              <a:lnSpc>
                <a:spcPct val="107000"/>
              </a:lnSpc>
              <a:spcAft>
                <a:spcPts val="800"/>
              </a:spcAft>
            </a:pPr>
            <a:r>
              <a:rPr lang="fr-FR" sz="2200" b="1" dirty="0">
                <a:ln w="9525" cap="flat" cmpd="sng" algn="ctr">
                  <a:solidFill>
                    <a:srgbClr val="FFFFFF"/>
                  </a:solidFill>
                  <a:prstDash val="solid"/>
                  <a:round/>
                </a:ln>
                <a:solidFill>
                  <a:schemeClr val="bg1"/>
                </a:solidFill>
                <a:effectLst>
                  <a:outerShdw blurRad="12700" dist="38100" dir="2700000" algn="tl">
                    <a:schemeClr val="bg1">
                      <a:lumMod val="50000"/>
                    </a:schemeClr>
                  </a:outerShdw>
                </a:effectLst>
                <a:latin typeface="Calibri" panose="020F0502020204030204" pitchFamily="34" charset="0"/>
                <a:ea typeface="Calibri" panose="020F0502020204030204" pitchFamily="34" charset="0"/>
                <a:cs typeface="Arial" panose="020B0604020202020204" pitchFamily="34" charset="0"/>
              </a:rPr>
              <a:t> </a:t>
            </a:r>
            <a:endParaRPr lang="en-US" sz="1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6C09D973-C32D-770A-C1D6-44770F8AF5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9717" y="2563250"/>
            <a:ext cx="1252845" cy="6894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12"/>
                                        </p:tgtEl>
                                        <p:attrNameLst>
                                          <p:attrName>style.visibility</p:attrName>
                                        </p:attrNameLst>
                                      </p:cBhvr>
                                      <p:to>
                                        <p:strVal val="visible"/>
                                      </p:to>
                                    </p:set>
                                    <p:animEffect transition="in" filter="fade">
                                      <p:cBhvr>
                                        <p:cTn id="7" dur="750"/>
                                        <p:tgtEl>
                                          <p:spTgt spid="412"/>
                                        </p:tgtEl>
                                      </p:cBhvr>
                                    </p:animEffect>
                                    <p:anim calcmode="lin" valueType="num">
                                      <p:cBhvr>
                                        <p:cTn id="8" dur="750" fill="hold"/>
                                        <p:tgtEl>
                                          <p:spTgt spid="412"/>
                                        </p:tgtEl>
                                        <p:attrNameLst>
                                          <p:attrName>ppt_x</p:attrName>
                                        </p:attrNameLst>
                                      </p:cBhvr>
                                      <p:tavLst>
                                        <p:tav tm="0">
                                          <p:val>
                                            <p:strVal val="#ppt_x"/>
                                          </p:val>
                                        </p:tav>
                                        <p:tav tm="100000">
                                          <p:val>
                                            <p:strVal val="#ppt_x"/>
                                          </p:val>
                                        </p:tav>
                                      </p:tavLst>
                                    </p:anim>
                                    <p:anim calcmode="lin" valueType="num">
                                      <p:cBhvr>
                                        <p:cTn id="9" dur="750" fill="hold"/>
                                        <p:tgtEl>
                                          <p:spTgt spid="4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1"/>
                                        </p:tgtEl>
                                        <p:attrNameLst>
                                          <p:attrName>style.visibility</p:attrName>
                                        </p:attrNameLst>
                                      </p:cBhvr>
                                      <p:to>
                                        <p:strVal val="visible"/>
                                      </p:to>
                                    </p:set>
                                    <p:animEffect transition="in" filter="fade">
                                      <p:cBhvr>
                                        <p:cTn id="12" dur="750"/>
                                        <p:tgtEl>
                                          <p:spTgt spid="411"/>
                                        </p:tgtEl>
                                      </p:cBhvr>
                                    </p:animEffect>
                                    <p:anim calcmode="lin" valueType="num">
                                      <p:cBhvr>
                                        <p:cTn id="13" dur="750" fill="hold"/>
                                        <p:tgtEl>
                                          <p:spTgt spid="411"/>
                                        </p:tgtEl>
                                        <p:attrNameLst>
                                          <p:attrName>ppt_x</p:attrName>
                                        </p:attrNameLst>
                                      </p:cBhvr>
                                      <p:tavLst>
                                        <p:tav tm="0">
                                          <p:val>
                                            <p:strVal val="#ppt_x"/>
                                          </p:val>
                                        </p:tav>
                                        <p:tav tm="100000">
                                          <p:val>
                                            <p:strVal val="#ppt_x"/>
                                          </p:val>
                                        </p:tav>
                                      </p:tavLst>
                                    </p:anim>
                                    <p:anim calcmode="lin" valueType="num">
                                      <p:cBhvr>
                                        <p:cTn id="14" dur="750" fill="hold"/>
                                        <p:tgtEl>
                                          <p:spTgt spid="4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6"/>
                                        </p:tgtEl>
                                        <p:attrNameLst>
                                          <p:attrName>style.visibility</p:attrName>
                                        </p:attrNameLst>
                                      </p:cBhvr>
                                      <p:to>
                                        <p:strVal val="visible"/>
                                      </p:to>
                                    </p:set>
                                    <p:animEffect transition="in" filter="fade">
                                      <p:cBhvr>
                                        <p:cTn id="17" dur="750"/>
                                        <p:tgtEl>
                                          <p:spTgt spid="216"/>
                                        </p:tgtEl>
                                      </p:cBhvr>
                                    </p:animEffect>
                                    <p:anim calcmode="lin" valueType="num">
                                      <p:cBhvr>
                                        <p:cTn id="18" dur="750" fill="hold"/>
                                        <p:tgtEl>
                                          <p:spTgt spid="216"/>
                                        </p:tgtEl>
                                        <p:attrNameLst>
                                          <p:attrName>ppt_x</p:attrName>
                                        </p:attrNameLst>
                                      </p:cBhvr>
                                      <p:tavLst>
                                        <p:tav tm="0">
                                          <p:val>
                                            <p:strVal val="#ppt_x"/>
                                          </p:val>
                                        </p:tav>
                                        <p:tav tm="100000">
                                          <p:val>
                                            <p:strVal val="#ppt_x"/>
                                          </p:val>
                                        </p:tav>
                                      </p:tavLst>
                                    </p:anim>
                                    <p:anim calcmode="lin" valueType="num">
                                      <p:cBhvr>
                                        <p:cTn id="19" dur="750" fill="hold"/>
                                        <p:tgtEl>
                                          <p:spTgt spid="2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16"/>
                                        </p:tgtEl>
                                        <p:attrNameLst>
                                          <p:attrName>style.visibility</p:attrName>
                                        </p:attrNameLst>
                                      </p:cBhvr>
                                      <p:to>
                                        <p:strVal val="visible"/>
                                      </p:to>
                                    </p:set>
                                    <p:animEffect transition="in" filter="fade">
                                      <p:cBhvr>
                                        <p:cTn id="22" dur="750"/>
                                        <p:tgtEl>
                                          <p:spTgt spid="416"/>
                                        </p:tgtEl>
                                      </p:cBhvr>
                                    </p:animEffect>
                                    <p:anim calcmode="lin" valueType="num">
                                      <p:cBhvr>
                                        <p:cTn id="23" dur="750" fill="hold"/>
                                        <p:tgtEl>
                                          <p:spTgt spid="416"/>
                                        </p:tgtEl>
                                        <p:attrNameLst>
                                          <p:attrName>ppt_x</p:attrName>
                                        </p:attrNameLst>
                                      </p:cBhvr>
                                      <p:tavLst>
                                        <p:tav tm="0">
                                          <p:val>
                                            <p:strVal val="#ppt_x"/>
                                          </p:val>
                                        </p:tav>
                                        <p:tav tm="100000">
                                          <p:val>
                                            <p:strVal val="#ppt_x"/>
                                          </p:val>
                                        </p:tav>
                                      </p:tavLst>
                                    </p:anim>
                                    <p:anim calcmode="lin" valueType="num">
                                      <p:cBhvr>
                                        <p:cTn id="24" dur="750" fill="hold"/>
                                        <p:tgtEl>
                                          <p:spTgt spid="4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15"/>
                                        </p:tgtEl>
                                        <p:attrNameLst>
                                          <p:attrName>style.visibility</p:attrName>
                                        </p:attrNameLst>
                                      </p:cBhvr>
                                      <p:to>
                                        <p:strVal val="visible"/>
                                      </p:to>
                                    </p:set>
                                    <p:animEffect transition="in" filter="fade">
                                      <p:cBhvr>
                                        <p:cTn id="27" dur="750"/>
                                        <p:tgtEl>
                                          <p:spTgt spid="415"/>
                                        </p:tgtEl>
                                      </p:cBhvr>
                                    </p:animEffect>
                                    <p:anim calcmode="lin" valueType="num">
                                      <p:cBhvr>
                                        <p:cTn id="28" dur="750" fill="hold"/>
                                        <p:tgtEl>
                                          <p:spTgt spid="415"/>
                                        </p:tgtEl>
                                        <p:attrNameLst>
                                          <p:attrName>ppt_x</p:attrName>
                                        </p:attrNameLst>
                                      </p:cBhvr>
                                      <p:tavLst>
                                        <p:tav tm="0">
                                          <p:val>
                                            <p:strVal val="#ppt_x"/>
                                          </p:val>
                                        </p:tav>
                                        <p:tav tm="100000">
                                          <p:val>
                                            <p:strVal val="#ppt_x"/>
                                          </p:val>
                                        </p:tav>
                                      </p:tavLst>
                                    </p:anim>
                                    <p:anim calcmode="lin" valueType="num">
                                      <p:cBhvr>
                                        <p:cTn id="29" dur="750" fill="hold"/>
                                        <p:tgtEl>
                                          <p:spTgt spid="4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13"/>
                                        </p:tgtEl>
                                        <p:attrNameLst>
                                          <p:attrName>style.visibility</p:attrName>
                                        </p:attrNameLst>
                                      </p:cBhvr>
                                      <p:to>
                                        <p:strVal val="visible"/>
                                      </p:to>
                                    </p:set>
                                    <p:animEffect transition="in" filter="fade">
                                      <p:cBhvr>
                                        <p:cTn id="32" dur="750"/>
                                        <p:tgtEl>
                                          <p:spTgt spid="413"/>
                                        </p:tgtEl>
                                      </p:cBhvr>
                                    </p:animEffect>
                                    <p:anim calcmode="lin" valueType="num">
                                      <p:cBhvr>
                                        <p:cTn id="33" dur="750" fill="hold"/>
                                        <p:tgtEl>
                                          <p:spTgt spid="413"/>
                                        </p:tgtEl>
                                        <p:attrNameLst>
                                          <p:attrName>ppt_x</p:attrName>
                                        </p:attrNameLst>
                                      </p:cBhvr>
                                      <p:tavLst>
                                        <p:tav tm="0">
                                          <p:val>
                                            <p:strVal val="#ppt_x"/>
                                          </p:val>
                                        </p:tav>
                                        <p:tav tm="100000">
                                          <p:val>
                                            <p:strVal val="#ppt_x"/>
                                          </p:val>
                                        </p:tav>
                                      </p:tavLst>
                                    </p:anim>
                                    <p:anim calcmode="lin" valueType="num">
                                      <p:cBhvr>
                                        <p:cTn id="34" dur="750" fill="hold"/>
                                        <p:tgtEl>
                                          <p:spTgt spid="4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14"/>
                                        </p:tgtEl>
                                        <p:attrNameLst>
                                          <p:attrName>style.visibility</p:attrName>
                                        </p:attrNameLst>
                                      </p:cBhvr>
                                      <p:to>
                                        <p:strVal val="visible"/>
                                      </p:to>
                                    </p:set>
                                    <p:animEffect transition="in" filter="fade">
                                      <p:cBhvr>
                                        <p:cTn id="37" dur="750"/>
                                        <p:tgtEl>
                                          <p:spTgt spid="414"/>
                                        </p:tgtEl>
                                      </p:cBhvr>
                                    </p:animEffect>
                                    <p:anim calcmode="lin" valueType="num">
                                      <p:cBhvr>
                                        <p:cTn id="38" dur="750" fill="hold"/>
                                        <p:tgtEl>
                                          <p:spTgt spid="414"/>
                                        </p:tgtEl>
                                        <p:attrNameLst>
                                          <p:attrName>ppt_x</p:attrName>
                                        </p:attrNameLst>
                                      </p:cBhvr>
                                      <p:tavLst>
                                        <p:tav tm="0">
                                          <p:val>
                                            <p:strVal val="#ppt_x"/>
                                          </p:val>
                                        </p:tav>
                                        <p:tav tm="100000">
                                          <p:val>
                                            <p:strVal val="#ppt_x"/>
                                          </p:val>
                                        </p:tav>
                                      </p:tavLst>
                                    </p:anim>
                                    <p:anim calcmode="lin" valueType="num">
                                      <p:cBhvr>
                                        <p:cTn id="39" dur="750" fill="hold"/>
                                        <p:tgtEl>
                                          <p:spTgt spid="41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17"/>
                                        </p:tgtEl>
                                        <p:attrNameLst>
                                          <p:attrName>style.visibility</p:attrName>
                                        </p:attrNameLst>
                                      </p:cBhvr>
                                      <p:to>
                                        <p:strVal val="visible"/>
                                      </p:to>
                                    </p:set>
                                    <p:animEffect transition="in" filter="fade">
                                      <p:cBhvr>
                                        <p:cTn id="42" dur="750"/>
                                        <p:tgtEl>
                                          <p:spTgt spid="217"/>
                                        </p:tgtEl>
                                      </p:cBhvr>
                                    </p:animEffect>
                                    <p:anim calcmode="lin" valueType="num">
                                      <p:cBhvr>
                                        <p:cTn id="43" dur="750" fill="hold"/>
                                        <p:tgtEl>
                                          <p:spTgt spid="217"/>
                                        </p:tgtEl>
                                        <p:attrNameLst>
                                          <p:attrName>ppt_x</p:attrName>
                                        </p:attrNameLst>
                                      </p:cBhvr>
                                      <p:tavLst>
                                        <p:tav tm="0">
                                          <p:val>
                                            <p:strVal val="#ppt_x"/>
                                          </p:val>
                                        </p:tav>
                                        <p:tav tm="100000">
                                          <p:val>
                                            <p:strVal val="#ppt_x"/>
                                          </p:val>
                                        </p:tav>
                                      </p:tavLst>
                                    </p:anim>
                                    <p:anim calcmode="lin" valueType="num">
                                      <p:cBhvr>
                                        <p:cTn id="44" dur="750" fill="hold"/>
                                        <p:tgtEl>
                                          <p:spTgt spid="2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 grpId="0"/>
      <p:bldP spid="412" grpId="0"/>
      <p:bldP spid="413" grpId="0"/>
      <p:bldP spid="414" grpId="0"/>
      <p:bldP spid="415" grpId="0"/>
      <p:bldP spid="4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6A58205-79D0-77AE-4D5D-D613598CADA8}"/>
              </a:ext>
            </a:extLst>
          </p:cNvPr>
          <p:cNvSpPr/>
          <p:nvPr/>
        </p:nvSpPr>
        <p:spPr>
          <a:xfrm>
            <a:off x="656309" y="779780"/>
            <a:ext cx="1719548" cy="503514"/>
          </a:xfrm>
          <a:prstGeom prst="round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Etude de </a:t>
            </a:r>
            <a:r>
              <a:rPr lang="en-US" sz="1600" dirty="0" err="1">
                <a:solidFill>
                  <a:schemeClr val="tx1"/>
                </a:solidFill>
              </a:rPr>
              <a:t>l’existant</a:t>
            </a:r>
            <a:r>
              <a:rPr lang="en-US" sz="1600" dirty="0">
                <a:solidFill>
                  <a:schemeClr val="tx1"/>
                </a:solidFill>
              </a:rPr>
              <a:t> </a:t>
            </a:r>
          </a:p>
        </p:txBody>
      </p:sp>
      <p:sp>
        <p:nvSpPr>
          <p:cNvPr id="10" name="Rectangle: Rounded Corners 9">
            <a:extLst>
              <a:ext uri="{FF2B5EF4-FFF2-40B4-BE49-F238E27FC236}">
                <a16:creationId xmlns:a16="http://schemas.microsoft.com/office/drawing/2014/main" id="{189C0311-2DB8-E0B7-1DF2-F81FB8549BFB}"/>
              </a:ext>
            </a:extLst>
          </p:cNvPr>
          <p:cNvSpPr/>
          <p:nvPr/>
        </p:nvSpPr>
        <p:spPr>
          <a:xfrm>
            <a:off x="167046" y="1513840"/>
            <a:ext cx="2698074" cy="2621280"/>
          </a:xfrm>
          <a:prstGeom prst="roundRect">
            <a:avLst>
              <a:gd name="adj" fmla="val 7864"/>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1600" dirty="0"/>
          </a:p>
        </p:txBody>
      </p:sp>
      <p:sp>
        <p:nvSpPr>
          <p:cNvPr id="11" name="Rectangle: Rounded Corners 10">
            <a:extLst>
              <a:ext uri="{FF2B5EF4-FFF2-40B4-BE49-F238E27FC236}">
                <a16:creationId xmlns:a16="http://schemas.microsoft.com/office/drawing/2014/main" id="{A030B883-74BD-9DFF-A5F4-A1A42BB8CB8B}"/>
              </a:ext>
            </a:extLst>
          </p:cNvPr>
          <p:cNvSpPr/>
          <p:nvPr/>
        </p:nvSpPr>
        <p:spPr>
          <a:xfrm>
            <a:off x="3719549" y="779780"/>
            <a:ext cx="1719548" cy="503514"/>
          </a:xfrm>
          <a:prstGeom prst="round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Critique de </a:t>
            </a:r>
            <a:r>
              <a:rPr lang="en-US" sz="1600" dirty="0" err="1">
                <a:solidFill>
                  <a:schemeClr val="tx1"/>
                </a:solidFill>
              </a:rPr>
              <a:t>l’existant</a:t>
            </a:r>
            <a:endParaRPr lang="en-US" sz="1600" dirty="0">
              <a:solidFill>
                <a:schemeClr val="tx1"/>
              </a:solidFill>
            </a:endParaRPr>
          </a:p>
        </p:txBody>
      </p:sp>
      <p:sp>
        <p:nvSpPr>
          <p:cNvPr id="12" name="Rectangle: Rounded Corners 11">
            <a:extLst>
              <a:ext uri="{FF2B5EF4-FFF2-40B4-BE49-F238E27FC236}">
                <a16:creationId xmlns:a16="http://schemas.microsoft.com/office/drawing/2014/main" id="{D8EA9564-B454-CF1B-3D8F-415CFBE934C8}"/>
              </a:ext>
            </a:extLst>
          </p:cNvPr>
          <p:cNvSpPr/>
          <p:nvPr/>
        </p:nvSpPr>
        <p:spPr>
          <a:xfrm>
            <a:off x="3230286" y="1513840"/>
            <a:ext cx="2698074" cy="2621280"/>
          </a:xfrm>
          <a:prstGeom prst="roundRect">
            <a:avLst>
              <a:gd name="adj" fmla="val 7864"/>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4F1C2BB7-09B7-7E81-69F6-4AE7BC88BCC7}"/>
              </a:ext>
            </a:extLst>
          </p:cNvPr>
          <p:cNvSpPr/>
          <p:nvPr/>
        </p:nvSpPr>
        <p:spPr>
          <a:xfrm>
            <a:off x="6782789" y="779780"/>
            <a:ext cx="1719548" cy="503514"/>
          </a:xfrm>
          <a:prstGeom prst="round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Solution </a:t>
            </a:r>
            <a:r>
              <a:rPr lang="en-US" dirty="0" err="1">
                <a:solidFill>
                  <a:schemeClr val="tx1"/>
                </a:solidFill>
              </a:rPr>
              <a:t>proposée</a:t>
            </a:r>
            <a:endParaRPr lang="en-US" dirty="0">
              <a:solidFill>
                <a:schemeClr val="tx1"/>
              </a:solidFill>
            </a:endParaRPr>
          </a:p>
        </p:txBody>
      </p:sp>
      <p:sp>
        <p:nvSpPr>
          <p:cNvPr id="14" name="Rectangle: Rounded Corners 13">
            <a:extLst>
              <a:ext uri="{FF2B5EF4-FFF2-40B4-BE49-F238E27FC236}">
                <a16:creationId xmlns:a16="http://schemas.microsoft.com/office/drawing/2014/main" id="{BC62216C-935D-DC7D-F53C-0E5CC2FE0601}"/>
              </a:ext>
            </a:extLst>
          </p:cNvPr>
          <p:cNvSpPr/>
          <p:nvPr/>
        </p:nvSpPr>
        <p:spPr>
          <a:xfrm>
            <a:off x="6293526" y="1513840"/>
            <a:ext cx="2698074" cy="2621280"/>
          </a:xfrm>
          <a:prstGeom prst="roundRect">
            <a:avLst>
              <a:gd name="adj" fmla="val 7864"/>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480DE2A9-FC30-61CA-F4B1-3399D5A70936}"/>
              </a:ext>
            </a:extLst>
          </p:cNvPr>
          <p:cNvSpPr/>
          <p:nvPr/>
        </p:nvSpPr>
        <p:spPr>
          <a:xfrm>
            <a:off x="167046" y="4338320"/>
            <a:ext cx="8824554" cy="508000"/>
          </a:xfrm>
          <a:prstGeom prst="roundRect">
            <a:avLst>
              <a:gd name="adj" fmla="val 50000"/>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7" name="TextBox 16">
            <a:extLst>
              <a:ext uri="{FF2B5EF4-FFF2-40B4-BE49-F238E27FC236}">
                <a16:creationId xmlns:a16="http://schemas.microsoft.com/office/drawing/2014/main" id="{3E54D9B8-B2A3-7440-B5FE-2B2733A0BE04}"/>
              </a:ext>
            </a:extLst>
          </p:cNvPr>
          <p:cNvSpPr txBox="1"/>
          <p:nvPr/>
        </p:nvSpPr>
        <p:spPr>
          <a:xfrm>
            <a:off x="2987040" y="53360"/>
            <a:ext cx="4572000" cy="553998"/>
          </a:xfrm>
          <a:prstGeom prst="rect">
            <a:avLst/>
          </a:prstGeom>
          <a:noFill/>
        </p:spPr>
        <p:txBody>
          <a:bodyPr wrap="square">
            <a:spAutoFit/>
          </a:bodyPr>
          <a:lstStyle/>
          <a:p>
            <a:r>
              <a:rPr lang="en-US" sz="30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2. Etude </a:t>
            </a:r>
            <a:r>
              <a:rPr lang="en-US" sz="3000" dirty="0" err="1">
                <a:solidFill>
                  <a:schemeClr val="bg1"/>
                </a:solidFill>
                <a:latin typeface="Roboto Black" panose="02000000000000000000" pitchFamily="2" charset="0"/>
                <a:ea typeface="Roboto Black" panose="02000000000000000000" pitchFamily="2" charset="0"/>
                <a:cs typeface="Roboto Black" panose="02000000000000000000" pitchFamily="2" charset="0"/>
              </a:rPr>
              <a:t>préalable</a:t>
            </a:r>
            <a:endParaRPr lang="en-US" sz="30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18" name="Oval 17">
            <a:extLst>
              <a:ext uri="{FF2B5EF4-FFF2-40B4-BE49-F238E27FC236}">
                <a16:creationId xmlns:a16="http://schemas.microsoft.com/office/drawing/2014/main" id="{EF55388A-C22F-32C5-BF0C-BD7F404796E0}"/>
              </a:ext>
            </a:extLst>
          </p:cNvPr>
          <p:cNvSpPr/>
          <p:nvPr/>
        </p:nvSpPr>
        <p:spPr>
          <a:xfrm>
            <a:off x="1112520" y="4338320"/>
            <a:ext cx="538480" cy="50800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6C6FF02-FB94-B271-4713-20E19F7754B6}"/>
              </a:ext>
            </a:extLst>
          </p:cNvPr>
          <p:cNvSpPr txBox="1"/>
          <p:nvPr/>
        </p:nvSpPr>
        <p:spPr>
          <a:xfrm>
            <a:off x="167046" y="1670318"/>
            <a:ext cx="2698074" cy="2308324"/>
          </a:xfrm>
          <a:prstGeom prst="rect">
            <a:avLst/>
          </a:prstGeom>
          <a:noFill/>
        </p:spPr>
        <p:txBody>
          <a:bodyPr wrap="square" rtlCol="0">
            <a:spAutoFit/>
          </a:bodyPr>
          <a:lstStyle/>
          <a:p>
            <a:pPr algn="just"/>
            <a:r>
              <a:rPr lang="fr-FR" sz="1600" b="0" i="0" dirty="0">
                <a:solidFill>
                  <a:schemeClr val="tx1"/>
                </a:solidFill>
                <a:effectLst/>
                <a:latin typeface="Söhne"/>
              </a:rPr>
              <a:t>Les services de </a:t>
            </a:r>
            <a:r>
              <a:rPr lang="fr-FR" sz="1600" b="0" i="0" dirty="0" err="1">
                <a:solidFill>
                  <a:schemeClr val="tx1"/>
                </a:solidFill>
                <a:effectLst/>
                <a:latin typeface="Söhne"/>
              </a:rPr>
              <a:t>PetCare</a:t>
            </a:r>
            <a:r>
              <a:rPr lang="fr-FR" sz="1600" b="0" i="0" dirty="0">
                <a:solidFill>
                  <a:schemeClr val="tx1"/>
                </a:solidFill>
                <a:effectLst/>
                <a:latin typeface="Söhne"/>
              </a:rPr>
              <a:t> actuels ont des lacunes d'efficacité et de convivialité. La recherche de chenils, de gardiens particuliers et la déclaration de perte de chiens sont compliquées par une fragmentation d'informations sans plateforme centralisée.</a:t>
            </a:r>
            <a:endParaRPr lang="en-US" sz="1600" dirty="0">
              <a:solidFill>
                <a:schemeClr val="tx1"/>
              </a:solidFill>
            </a:endParaRPr>
          </a:p>
        </p:txBody>
      </p:sp>
      <p:sp>
        <p:nvSpPr>
          <p:cNvPr id="20" name="TextBox 19">
            <a:extLst>
              <a:ext uri="{FF2B5EF4-FFF2-40B4-BE49-F238E27FC236}">
                <a16:creationId xmlns:a16="http://schemas.microsoft.com/office/drawing/2014/main" id="{0947375F-B2D7-6B8D-EEA6-6B4F344FA1E0}"/>
              </a:ext>
            </a:extLst>
          </p:cNvPr>
          <p:cNvSpPr txBox="1"/>
          <p:nvPr/>
        </p:nvSpPr>
        <p:spPr>
          <a:xfrm>
            <a:off x="3327400" y="1793428"/>
            <a:ext cx="2489200" cy="2062103"/>
          </a:xfrm>
          <a:prstGeom prst="rect">
            <a:avLst/>
          </a:prstGeom>
          <a:noFill/>
        </p:spPr>
        <p:txBody>
          <a:bodyPr wrap="square" rtlCol="0">
            <a:spAutoFit/>
          </a:bodyPr>
          <a:lstStyle/>
          <a:p>
            <a:pPr algn="just"/>
            <a:r>
              <a:rPr lang="fr-FR" sz="1600" b="0" i="0" dirty="0">
                <a:solidFill>
                  <a:schemeClr val="tx1"/>
                </a:solidFill>
                <a:effectLst/>
                <a:latin typeface="Söhne"/>
              </a:rPr>
              <a:t>La critique de l'existant souligne également des défis tels que la difficulté de trouver des informations fiables, la lenteur des processus, et le manque de fonctionnalités interactives.</a:t>
            </a:r>
            <a:endParaRPr lang="en-US" sz="1600" dirty="0">
              <a:solidFill>
                <a:schemeClr val="tx1"/>
              </a:solidFill>
            </a:endParaRPr>
          </a:p>
        </p:txBody>
      </p:sp>
      <p:sp>
        <p:nvSpPr>
          <p:cNvPr id="21" name="TextBox 20">
            <a:extLst>
              <a:ext uri="{FF2B5EF4-FFF2-40B4-BE49-F238E27FC236}">
                <a16:creationId xmlns:a16="http://schemas.microsoft.com/office/drawing/2014/main" id="{36EBBD95-BC18-7560-1757-0FB89938AF41}"/>
              </a:ext>
            </a:extLst>
          </p:cNvPr>
          <p:cNvSpPr txBox="1"/>
          <p:nvPr/>
        </p:nvSpPr>
        <p:spPr>
          <a:xfrm>
            <a:off x="6380480" y="1627920"/>
            <a:ext cx="2596474" cy="2308324"/>
          </a:xfrm>
          <a:prstGeom prst="rect">
            <a:avLst/>
          </a:prstGeom>
          <a:noFill/>
        </p:spPr>
        <p:txBody>
          <a:bodyPr wrap="square" rtlCol="0">
            <a:spAutoFit/>
          </a:bodyPr>
          <a:lstStyle/>
          <a:p>
            <a:pPr algn="just"/>
            <a:r>
              <a:rPr lang="fr-FR" sz="1600" dirty="0">
                <a:solidFill>
                  <a:schemeClr val="tx1"/>
                </a:solidFill>
                <a:latin typeface="Söhne"/>
              </a:rPr>
              <a:t>« </a:t>
            </a:r>
            <a:r>
              <a:rPr lang="fr-FR" sz="1600" b="0" i="0" dirty="0" err="1">
                <a:solidFill>
                  <a:schemeClr val="tx1"/>
                </a:solidFill>
                <a:effectLst/>
                <a:latin typeface="Söhne"/>
              </a:rPr>
              <a:t>PetCare</a:t>
            </a:r>
            <a:r>
              <a:rPr lang="fr-FR" sz="1600" b="0" i="0" dirty="0">
                <a:solidFill>
                  <a:schemeClr val="tx1"/>
                </a:solidFill>
                <a:effectLst/>
                <a:latin typeface="Söhne"/>
              </a:rPr>
              <a:t> » remédie aux lacunes avec une plateforme centralisée. Intégrant l'API </a:t>
            </a:r>
            <a:r>
              <a:rPr lang="fr-FR" sz="1600" b="0" i="0" dirty="0" err="1">
                <a:solidFill>
                  <a:schemeClr val="tx1"/>
                </a:solidFill>
                <a:effectLst/>
                <a:latin typeface="Söhne"/>
              </a:rPr>
              <a:t>OpenStreetMap</a:t>
            </a:r>
            <a:r>
              <a:rPr lang="fr-FR" sz="1600" b="0" i="0" dirty="0">
                <a:solidFill>
                  <a:schemeClr val="tx1"/>
                </a:solidFill>
                <a:effectLst/>
                <a:latin typeface="Söhne"/>
              </a:rPr>
              <a:t>, facilitant la communication et simplifiant la déclaration de perte, le projet ambitionne d'offrir une expérience </a:t>
            </a:r>
            <a:r>
              <a:rPr lang="fr-FR" sz="1600" b="0" i="0" dirty="0" err="1">
                <a:solidFill>
                  <a:schemeClr val="tx1"/>
                </a:solidFill>
                <a:effectLst/>
                <a:latin typeface="Söhne"/>
              </a:rPr>
              <a:t>PetCare</a:t>
            </a:r>
            <a:r>
              <a:rPr lang="fr-FR" sz="1600" b="0" i="0" dirty="0">
                <a:solidFill>
                  <a:schemeClr val="tx1"/>
                </a:solidFill>
                <a:effectLst/>
                <a:latin typeface="Söhne"/>
              </a:rPr>
              <a:t> optimale.</a:t>
            </a:r>
            <a:endParaRPr lang="en-US" sz="1600" dirty="0">
              <a:solidFill>
                <a:schemeClr val="tx1"/>
              </a:solidFill>
            </a:endParaRPr>
          </a:p>
        </p:txBody>
      </p:sp>
    </p:spTree>
    <p:extLst>
      <p:ext uri="{BB962C8B-B14F-4D97-AF65-F5344CB8AC3E}">
        <p14:creationId xmlns:p14="http://schemas.microsoft.com/office/powerpoint/2010/main" val="24158030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6A58205-79D0-77AE-4D5D-D613598CADA8}"/>
              </a:ext>
            </a:extLst>
          </p:cNvPr>
          <p:cNvSpPr/>
          <p:nvPr/>
        </p:nvSpPr>
        <p:spPr>
          <a:xfrm>
            <a:off x="656309" y="779780"/>
            <a:ext cx="1719548" cy="503514"/>
          </a:xfrm>
          <a:prstGeom prst="round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Etude de </a:t>
            </a:r>
            <a:r>
              <a:rPr lang="en-US" sz="1600" dirty="0" err="1">
                <a:solidFill>
                  <a:schemeClr val="tx1"/>
                </a:solidFill>
              </a:rPr>
              <a:t>l’existant</a:t>
            </a:r>
            <a:r>
              <a:rPr lang="en-US" sz="1600" dirty="0">
                <a:solidFill>
                  <a:schemeClr val="tx1"/>
                </a:solidFill>
              </a:rPr>
              <a:t> </a:t>
            </a:r>
          </a:p>
        </p:txBody>
      </p:sp>
      <p:sp>
        <p:nvSpPr>
          <p:cNvPr id="10" name="Rectangle: Rounded Corners 9">
            <a:extLst>
              <a:ext uri="{FF2B5EF4-FFF2-40B4-BE49-F238E27FC236}">
                <a16:creationId xmlns:a16="http://schemas.microsoft.com/office/drawing/2014/main" id="{189C0311-2DB8-E0B7-1DF2-F81FB8549BFB}"/>
              </a:ext>
            </a:extLst>
          </p:cNvPr>
          <p:cNvSpPr/>
          <p:nvPr/>
        </p:nvSpPr>
        <p:spPr>
          <a:xfrm>
            <a:off x="167046" y="1513840"/>
            <a:ext cx="2698074" cy="2621280"/>
          </a:xfrm>
          <a:prstGeom prst="roundRect">
            <a:avLst>
              <a:gd name="adj" fmla="val 7864"/>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1600" dirty="0"/>
          </a:p>
        </p:txBody>
      </p:sp>
      <p:sp>
        <p:nvSpPr>
          <p:cNvPr id="11" name="Rectangle: Rounded Corners 10">
            <a:extLst>
              <a:ext uri="{FF2B5EF4-FFF2-40B4-BE49-F238E27FC236}">
                <a16:creationId xmlns:a16="http://schemas.microsoft.com/office/drawing/2014/main" id="{A030B883-74BD-9DFF-A5F4-A1A42BB8CB8B}"/>
              </a:ext>
            </a:extLst>
          </p:cNvPr>
          <p:cNvSpPr/>
          <p:nvPr/>
        </p:nvSpPr>
        <p:spPr>
          <a:xfrm>
            <a:off x="3719549" y="779780"/>
            <a:ext cx="1719548" cy="503514"/>
          </a:xfrm>
          <a:prstGeom prst="roundRec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Critique de </a:t>
            </a:r>
            <a:r>
              <a:rPr lang="en-US" sz="1600" dirty="0" err="1">
                <a:solidFill>
                  <a:schemeClr val="tx1"/>
                </a:solidFill>
              </a:rPr>
              <a:t>l’existant</a:t>
            </a:r>
            <a:endParaRPr lang="en-US" sz="1600" dirty="0">
              <a:solidFill>
                <a:schemeClr val="tx1"/>
              </a:solidFill>
            </a:endParaRPr>
          </a:p>
        </p:txBody>
      </p:sp>
      <p:sp>
        <p:nvSpPr>
          <p:cNvPr id="12" name="Rectangle: Rounded Corners 11">
            <a:extLst>
              <a:ext uri="{FF2B5EF4-FFF2-40B4-BE49-F238E27FC236}">
                <a16:creationId xmlns:a16="http://schemas.microsoft.com/office/drawing/2014/main" id="{D8EA9564-B454-CF1B-3D8F-415CFBE934C8}"/>
              </a:ext>
            </a:extLst>
          </p:cNvPr>
          <p:cNvSpPr/>
          <p:nvPr/>
        </p:nvSpPr>
        <p:spPr>
          <a:xfrm>
            <a:off x="3230286" y="1513840"/>
            <a:ext cx="2698074" cy="2621280"/>
          </a:xfrm>
          <a:prstGeom prst="roundRect">
            <a:avLst>
              <a:gd name="adj" fmla="val 7864"/>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4F1C2BB7-09B7-7E81-69F6-4AE7BC88BCC7}"/>
              </a:ext>
            </a:extLst>
          </p:cNvPr>
          <p:cNvSpPr/>
          <p:nvPr/>
        </p:nvSpPr>
        <p:spPr>
          <a:xfrm>
            <a:off x="6782789" y="779780"/>
            <a:ext cx="1719548" cy="503514"/>
          </a:xfrm>
          <a:prstGeom prst="round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Solution </a:t>
            </a:r>
            <a:r>
              <a:rPr lang="en-US" dirty="0" err="1">
                <a:solidFill>
                  <a:schemeClr val="tx1"/>
                </a:solidFill>
              </a:rPr>
              <a:t>proposée</a:t>
            </a:r>
            <a:endParaRPr lang="en-US" dirty="0">
              <a:solidFill>
                <a:schemeClr val="tx1"/>
              </a:solidFill>
            </a:endParaRPr>
          </a:p>
        </p:txBody>
      </p:sp>
      <p:sp>
        <p:nvSpPr>
          <p:cNvPr id="14" name="Rectangle: Rounded Corners 13">
            <a:extLst>
              <a:ext uri="{FF2B5EF4-FFF2-40B4-BE49-F238E27FC236}">
                <a16:creationId xmlns:a16="http://schemas.microsoft.com/office/drawing/2014/main" id="{BC62216C-935D-DC7D-F53C-0E5CC2FE0601}"/>
              </a:ext>
            </a:extLst>
          </p:cNvPr>
          <p:cNvSpPr/>
          <p:nvPr/>
        </p:nvSpPr>
        <p:spPr>
          <a:xfrm>
            <a:off x="6293526" y="1513840"/>
            <a:ext cx="2698074" cy="2621280"/>
          </a:xfrm>
          <a:prstGeom prst="roundRect">
            <a:avLst>
              <a:gd name="adj" fmla="val 7864"/>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480DE2A9-FC30-61CA-F4B1-3399D5A70936}"/>
              </a:ext>
            </a:extLst>
          </p:cNvPr>
          <p:cNvSpPr/>
          <p:nvPr/>
        </p:nvSpPr>
        <p:spPr>
          <a:xfrm>
            <a:off x="167046" y="4338320"/>
            <a:ext cx="8824554" cy="508000"/>
          </a:xfrm>
          <a:prstGeom prst="roundRect">
            <a:avLst>
              <a:gd name="adj" fmla="val 50000"/>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7" name="TextBox 16">
            <a:extLst>
              <a:ext uri="{FF2B5EF4-FFF2-40B4-BE49-F238E27FC236}">
                <a16:creationId xmlns:a16="http://schemas.microsoft.com/office/drawing/2014/main" id="{3E54D9B8-B2A3-7440-B5FE-2B2733A0BE04}"/>
              </a:ext>
            </a:extLst>
          </p:cNvPr>
          <p:cNvSpPr txBox="1"/>
          <p:nvPr/>
        </p:nvSpPr>
        <p:spPr>
          <a:xfrm>
            <a:off x="2987040" y="53360"/>
            <a:ext cx="4572000" cy="553998"/>
          </a:xfrm>
          <a:prstGeom prst="rect">
            <a:avLst/>
          </a:prstGeom>
          <a:noFill/>
        </p:spPr>
        <p:txBody>
          <a:bodyPr wrap="square">
            <a:spAutoFit/>
          </a:bodyPr>
          <a:lstStyle/>
          <a:p>
            <a:r>
              <a:rPr lang="en-US" sz="30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2. Etude </a:t>
            </a:r>
            <a:r>
              <a:rPr lang="en-US" sz="3000" dirty="0" err="1">
                <a:solidFill>
                  <a:schemeClr val="bg1"/>
                </a:solidFill>
                <a:latin typeface="Roboto Black" panose="02000000000000000000" pitchFamily="2" charset="0"/>
                <a:ea typeface="Roboto Black" panose="02000000000000000000" pitchFamily="2" charset="0"/>
                <a:cs typeface="Roboto Black" panose="02000000000000000000" pitchFamily="2" charset="0"/>
              </a:rPr>
              <a:t>préalable</a:t>
            </a:r>
            <a:endParaRPr lang="en-US" sz="30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18" name="Oval 17">
            <a:extLst>
              <a:ext uri="{FF2B5EF4-FFF2-40B4-BE49-F238E27FC236}">
                <a16:creationId xmlns:a16="http://schemas.microsoft.com/office/drawing/2014/main" id="{EF55388A-C22F-32C5-BF0C-BD7F404796E0}"/>
              </a:ext>
            </a:extLst>
          </p:cNvPr>
          <p:cNvSpPr/>
          <p:nvPr/>
        </p:nvSpPr>
        <p:spPr>
          <a:xfrm>
            <a:off x="4310083" y="4338320"/>
            <a:ext cx="538480" cy="508000"/>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6C6FF02-FB94-B271-4713-20E19F7754B6}"/>
              </a:ext>
            </a:extLst>
          </p:cNvPr>
          <p:cNvSpPr txBox="1"/>
          <p:nvPr/>
        </p:nvSpPr>
        <p:spPr>
          <a:xfrm>
            <a:off x="167046" y="1670318"/>
            <a:ext cx="2698074" cy="2308324"/>
          </a:xfrm>
          <a:prstGeom prst="rect">
            <a:avLst/>
          </a:prstGeom>
          <a:noFill/>
        </p:spPr>
        <p:txBody>
          <a:bodyPr wrap="square" rtlCol="0">
            <a:spAutoFit/>
          </a:bodyPr>
          <a:lstStyle/>
          <a:p>
            <a:pPr algn="just"/>
            <a:r>
              <a:rPr lang="fr-FR" sz="1600" b="0" i="0" dirty="0">
                <a:solidFill>
                  <a:schemeClr val="tx1"/>
                </a:solidFill>
                <a:effectLst/>
                <a:latin typeface="Söhne"/>
              </a:rPr>
              <a:t>Les services de </a:t>
            </a:r>
            <a:r>
              <a:rPr lang="fr-FR" sz="1600" b="0" i="0" dirty="0" err="1">
                <a:solidFill>
                  <a:schemeClr val="tx1"/>
                </a:solidFill>
                <a:effectLst/>
                <a:latin typeface="Söhne"/>
              </a:rPr>
              <a:t>PetCare</a:t>
            </a:r>
            <a:r>
              <a:rPr lang="fr-FR" sz="1600" b="0" i="0" dirty="0">
                <a:solidFill>
                  <a:schemeClr val="tx1"/>
                </a:solidFill>
                <a:effectLst/>
                <a:latin typeface="Söhne"/>
              </a:rPr>
              <a:t> actuels ont des lacunes d'efficacité et de convivialité. La recherche de chenils, de gardiens particuliers et la déclaration de perte de chiens sont compliquées par une fragmentation d'informations sans plateforme centralisée.</a:t>
            </a:r>
            <a:endParaRPr lang="en-US" sz="1600" dirty="0">
              <a:solidFill>
                <a:schemeClr val="tx1"/>
              </a:solidFill>
            </a:endParaRPr>
          </a:p>
        </p:txBody>
      </p:sp>
      <p:sp>
        <p:nvSpPr>
          <p:cNvPr id="2" name="TextBox 1">
            <a:extLst>
              <a:ext uri="{FF2B5EF4-FFF2-40B4-BE49-F238E27FC236}">
                <a16:creationId xmlns:a16="http://schemas.microsoft.com/office/drawing/2014/main" id="{5DB04003-99FB-8ADE-3F5B-871DDF2C73FC}"/>
              </a:ext>
            </a:extLst>
          </p:cNvPr>
          <p:cNvSpPr txBox="1"/>
          <p:nvPr/>
        </p:nvSpPr>
        <p:spPr>
          <a:xfrm>
            <a:off x="3327400" y="1793428"/>
            <a:ext cx="2489200" cy="2062103"/>
          </a:xfrm>
          <a:prstGeom prst="rect">
            <a:avLst/>
          </a:prstGeom>
          <a:noFill/>
        </p:spPr>
        <p:txBody>
          <a:bodyPr wrap="square" rtlCol="0">
            <a:spAutoFit/>
          </a:bodyPr>
          <a:lstStyle/>
          <a:p>
            <a:pPr algn="just"/>
            <a:r>
              <a:rPr lang="fr-FR" sz="1600" b="0" i="0" dirty="0">
                <a:solidFill>
                  <a:schemeClr val="tx1"/>
                </a:solidFill>
                <a:effectLst/>
                <a:latin typeface="Söhne"/>
              </a:rPr>
              <a:t>La critique de l'existant souligne également des défis tels que la difficulté de trouver des informations fiables, la lenteur des processus, et le manque de fonctionnalités interactives.</a:t>
            </a:r>
            <a:endParaRPr lang="en-US" sz="1600" dirty="0">
              <a:solidFill>
                <a:schemeClr val="tx1"/>
              </a:solidFill>
            </a:endParaRPr>
          </a:p>
        </p:txBody>
      </p:sp>
      <p:sp>
        <p:nvSpPr>
          <p:cNvPr id="3" name="TextBox 2">
            <a:extLst>
              <a:ext uri="{FF2B5EF4-FFF2-40B4-BE49-F238E27FC236}">
                <a16:creationId xmlns:a16="http://schemas.microsoft.com/office/drawing/2014/main" id="{4822BFA3-7C20-8411-634C-9A9300976112}"/>
              </a:ext>
            </a:extLst>
          </p:cNvPr>
          <p:cNvSpPr txBox="1"/>
          <p:nvPr/>
        </p:nvSpPr>
        <p:spPr>
          <a:xfrm>
            <a:off x="6380480" y="1627920"/>
            <a:ext cx="2596474" cy="2308324"/>
          </a:xfrm>
          <a:prstGeom prst="rect">
            <a:avLst/>
          </a:prstGeom>
          <a:noFill/>
        </p:spPr>
        <p:txBody>
          <a:bodyPr wrap="square" rtlCol="0">
            <a:spAutoFit/>
          </a:bodyPr>
          <a:lstStyle/>
          <a:p>
            <a:pPr algn="just"/>
            <a:r>
              <a:rPr lang="fr-FR" sz="1600" dirty="0">
                <a:solidFill>
                  <a:schemeClr val="tx1"/>
                </a:solidFill>
                <a:latin typeface="Söhne"/>
              </a:rPr>
              <a:t>« </a:t>
            </a:r>
            <a:r>
              <a:rPr lang="fr-FR" sz="1600" b="0" i="0" dirty="0" err="1">
                <a:solidFill>
                  <a:schemeClr val="tx1"/>
                </a:solidFill>
                <a:effectLst/>
                <a:latin typeface="Söhne"/>
              </a:rPr>
              <a:t>PetCare</a:t>
            </a:r>
            <a:r>
              <a:rPr lang="fr-FR" sz="1600" b="0" i="0" dirty="0">
                <a:solidFill>
                  <a:schemeClr val="tx1"/>
                </a:solidFill>
                <a:effectLst/>
                <a:latin typeface="Söhne"/>
              </a:rPr>
              <a:t> » remédie aux lacunes avec une plateforme centralisée. Intégrant l'API </a:t>
            </a:r>
            <a:r>
              <a:rPr lang="fr-FR" sz="1600" b="0" i="0" dirty="0" err="1">
                <a:solidFill>
                  <a:schemeClr val="tx1"/>
                </a:solidFill>
                <a:effectLst/>
                <a:latin typeface="Söhne"/>
              </a:rPr>
              <a:t>OpenStreetMap</a:t>
            </a:r>
            <a:r>
              <a:rPr lang="fr-FR" sz="1600" b="0" i="0" dirty="0">
                <a:solidFill>
                  <a:schemeClr val="tx1"/>
                </a:solidFill>
                <a:effectLst/>
                <a:latin typeface="Söhne"/>
              </a:rPr>
              <a:t>, facilitant la communication et simplifiant la déclaration de perte, le projet ambitionne d'offrir une expérience </a:t>
            </a:r>
            <a:r>
              <a:rPr lang="fr-FR" sz="1600" b="0" i="0" dirty="0" err="1">
                <a:solidFill>
                  <a:schemeClr val="tx1"/>
                </a:solidFill>
                <a:effectLst/>
                <a:latin typeface="Söhne"/>
              </a:rPr>
              <a:t>PetCare</a:t>
            </a:r>
            <a:r>
              <a:rPr lang="fr-FR" sz="1600" b="0" i="0" dirty="0">
                <a:solidFill>
                  <a:schemeClr val="tx1"/>
                </a:solidFill>
                <a:effectLst/>
                <a:latin typeface="Söhne"/>
              </a:rPr>
              <a:t> optimale.</a:t>
            </a:r>
            <a:endParaRPr lang="en-US" sz="1600" dirty="0">
              <a:solidFill>
                <a:schemeClr val="tx1"/>
              </a:solidFill>
            </a:endParaRPr>
          </a:p>
        </p:txBody>
      </p:sp>
    </p:spTree>
    <p:extLst>
      <p:ext uri="{BB962C8B-B14F-4D97-AF65-F5344CB8AC3E}">
        <p14:creationId xmlns:p14="http://schemas.microsoft.com/office/powerpoint/2010/main" val="26179371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6A58205-79D0-77AE-4D5D-D613598CADA8}"/>
              </a:ext>
            </a:extLst>
          </p:cNvPr>
          <p:cNvSpPr/>
          <p:nvPr/>
        </p:nvSpPr>
        <p:spPr>
          <a:xfrm>
            <a:off x="656309" y="779780"/>
            <a:ext cx="1719548" cy="503514"/>
          </a:xfrm>
          <a:prstGeom prst="round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Etude de </a:t>
            </a:r>
            <a:r>
              <a:rPr lang="en-US" sz="1600" dirty="0" err="1">
                <a:solidFill>
                  <a:schemeClr val="tx1"/>
                </a:solidFill>
              </a:rPr>
              <a:t>l’existant</a:t>
            </a:r>
            <a:r>
              <a:rPr lang="en-US" sz="1600" dirty="0">
                <a:solidFill>
                  <a:schemeClr val="tx1"/>
                </a:solidFill>
              </a:rPr>
              <a:t> </a:t>
            </a:r>
          </a:p>
        </p:txBody>
      </p:sp>
      <p:sp>
        <p:nvSpPr>
          <p:cNvPr id="10" name="Rectangle: Rounded Corners 9">
            <a:extLst>
              <a:ext uri="{FF2B5EF4-FFF2-40B4-BE49-F238E27FC236}">
                <a16:creationId xmlns:a16="http://schemas.microsoft.com/office/drawing/2014/main" id="{189C0311-2DB8-E0B7-1DF2-F81FB8549BFB}"/>
              </a:ext>
            </a:extLst>
          </p:cNvPr>
          <p:cNvSpPr/>
          <p:nvPr/>
        </p:nvSpPr>
        <p:spPr>
          <a:xfrm>
            <a:off x="167046" y="1513840"/>
            <a:ext cx="2698074" cy="2621280"/>
          </a:xfrm>
          <a:prstGeom prst="roundRect">
            <a:avLst>
              <a:gd name="adj" fmla="val 7864"/>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1600" dirty="0"/>
          </a:p>
        </p:txBody>
      </p:sp>
      <p:sp>
        <p:nvSpPr>
          <p:cNvPr id="11" name="Rectangle: Rounded Corners 10">
            <a:extLst>
              <a:ext uri="{FF2B5EF4-FFF2-40B4-BE49-F238E27FC236}">
                <a16:creationId xmlns:a16="http://schemas.microsoft.com/office/drawing/2014/main" id="{A030B883-74BD-9DFF-A5F4-A1A42BB8CB8B}"/>
              </a:ext>
            </a:extLst>
          </p:cNvPr>
          <p:cNvSpPr/>
          <p:nvPr/>
        </p:nvSpPr>
        <p:spPr>
          <a:xfrm>
            <a:off x="3719549" y="779780"/>
            <a:ext cx="1719548" cy="503514"/>
          </a:xfrm>
          <a:prstGeom prst="round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Critique de </a:t>
            </a:r>
            <a:r>
              <a:rPr lang="en-US" sz="1600" dirty="0" err="1">
                <a:solidFill>
                  <a:schemeClr val="tx1"/>
                </a:solidFill>
              </a:rPr>
              <a:t>l’existant</a:t>
            </a:r>
            <a:endParaRPr lang="en-US" sz="1600" dirty="0">
              <a:solidFill>
                <a:schemeClr val="tx1"/>
              </a:solidFill>
            </a:endParaRPr>
          </a:p>
        </p:txBody>
      </p:sp>
      <p:sp>
        <p:nvSpPr>
          <p:cNvPr id="12" name="Rectangle: Rounded Corners 11">
            <a:extLst>
              <a:ext uri="{FF2B5EF4-FFF2-40B4-BE49-F238E27FC236}">
                <a16:creationId xmlns:a16="http://schemas.microsoft.com/office/drawing/2014/main" id="{D8EA9564-B454-CF1B-3D8F-415CFBE934C8}"/>
              </a:ext>
            </a:extLst>
          </p:cNvPr>
          <p:cNvSpPr/>
          <p:nvPr/>
        </p:nvSpPr>
        <p:spPr>
          <a:xfrm>
            <a:off x="3230286" y="1513840"/>
            <a:ext cx="2698074" cy="2621280"/>
          </a:xfrm>
          <a:prstGeom prst="roundRect">
            <a:avLst>
              <a:gd name="adj" fmla="val 7864"/>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4F1C2BB7-09B7-7E81-69F6-4AE7BC88BCC7}"/>
              </a:ext>
            </a:extLst>
          </p:cNvPr>
          <p:cNvSpPr/>
          <p:nvPr/>
        </p:nvSpPr>
        <p:spPr>
          <a:xfrm>
            <a:off x="6782789" y="779780"/>
            <a:ext cx="1719548" cy="503514"/>
          </a:xfrm>
          <a:prstGeom prst="roundRect">
            <a:avLst/>
          </a:prstGeom>
          <a:solidFill>
            <a:srgbClr val="CC66FF"/>
          </a:solidFill>
          <a:ln>
            <a:solidFill>
              <a:srgbClr val="CC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Solution </a:t>
            </a:r>
            <a:r>
              <a:rPr lang="en-US" dirty="0" err="1">
                <a:solidFill>
                  <a:schemeClr val="tx1"/>
                </a:solidFill>
              </a:rPr>
              <a:t>proposée</a:t>
            </a:r>
            <a:endParaRPr lang="en-US" dirty="0">
              <a:solidFill>
                <a:schemeClr val="tx1"/>
              </a:solidFill>
            </a:endParaRPr>
          </a:p>
        </p:txBody>
      </p:sp>
      <p:sp>
        <p:nvSpPr>
          <p:cNvPr id="14" name="Rectangle: Rounded Corners 13">
            <a:extLst>
              <a:ext uri="{FF2B5EF4-FFF2-40B4-BE49-F238E27FC236}">
                <a16:creationId xmlns:a16="http://schemas.microsoft.com/office/drawing/2014/main" id="{BC62216C-935D-DC7D-F53C-0E5CC2FE0601}"/>
              </a:ext>
            </a:extLst>
          </p:cNvPr>
          <p:cNvSpPr/>
          <p:nvPr/>
        </p:nvSpPr>
        <p:spPr>
          <a:xfrm>
            <a:off x="6293526" y="1513840"/>
            <a:ext cx="2698074" cy="2621280"/>
          </a:xfrm>
          <a:prstGeom prst="roundRect">
            <a:avLst>
              <a:gd name="adj" fmla="val 7864"/>
            </a:avLst>
          </a:prstGeom>
          <a:solidFill>
            <a:srgbClr val="CC66FF"/>
          </a:solidFill>
          <a:ln>
            <a:solidFill>
              <a:srgbClr val="CC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480DE2A9-FC30-61CA-F4B1-3399D5A70936}"/>
              </a:ext>
            </a:extLst>
          </p:cNvPr>
          <p:cNvSpPr/>
          <p:nvPr/>
        </p:nvSpPr>
        <p:spPr>
          <a:xfrm>
            <a:off x="167046" y="4338320"/>
            <a:ext cx="8824554" cy="508000"/>
          </a:xfrm>
          <a:prstGeom prst="roundRect">
            <a:avLst>
              <a:gd name="adj" fmla="val 50000"/>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7" name="TextBox 16">
            <a:extLst>
              <a:ext uri="{FF2B5EF4-FFF2-40B4-BE49-F238E27FC236}">
                <a16:creationId xmlns:a16="http://schemas.microsoft.com/office/drawing/2014/main" id="{3E54D9B8-B2A3-7440-B5FE-2B2733A0BE04}"/>
              </a:ext>
            </a:extLst>
          </p:cNvPr>
          <p:cNvSpPr txBox="1"/>
          <p:nvPr/>
        </p:nvSpPr>
        <p:spPr>
          <a:xfrm>
            <a:off x="2987040" y="53360"/>
            <a:ext cx="4572000" cy="553998"/>
          </a:xfrm>
          <a:prstGeom prst="rect">
            <a:avLst/>
          </a:prstGeom>
          <a:noFill/>
        </p:spPr>
        <p:txBody>
          <a:bodyPr wrap="square">
            <a:spAutoFit/>
          </a:bodyPr>
          <a:lstStyle/>
          <a:p>
            <a:r>
              <a:rPr lang="en-US" sz="30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2. Etude </a:t>
            </a:r>
            <a:r>
              <a:rPr lang="en-US" sz="3000" dirty="0" err="1">
                <a:solidFill>
                  <a:schemeClr val="bg1"/>
                </a:solidFill>
                <a:latin typeface="Roboto Black" panose="02000000000000000000" pitchFamily="2" charset="0"/>
                <a:ea typeface="Roboto Black" panose="02000000000000000000" pitchFamily="2" charset="0"/>
                <a:cs typeface="Roboto Black" panose="02000000000000000000" pitchFamily="2" charset="0"/>
              </a:rPr>
              <a:t>préalable</a:t>
            </a:r>
            <a:endParaRPr lang="en-US" sz="30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18" name="Oval 17">
            <a:extLst>
              <a:ext uri="{FF2B5EF4-FFF2-40B4-BE49-F238E27FC236}">
                <a16:creationId xmlns:a16="http://schemas.microsoft.com/office/drawing/2014/main" id="{EF55388A-C22F-32C5-BF0C-BD7F404796E0}"/>
              </a:ext>
            </a:extLst>
          </p:cNvPr>
          <p:cNvSpPr/>
          <p:nvPr/>
        </p:nvSpPr>
        <p:spPr>
          <a:xfrm>
            <a:off x="7289800" y="4338320"/>
            <a:ext cx="538480" cy="508000"/>
          </a:xfrm>
          <a:prstGeom prst="ellipse">
            <a:avLst/>
          </a:prstGeom>
          <a:solidFill>
            <a:srgbClr val="CC66FF"/>
          </a:solidFill>
          <a:ln>
            <a:solidFill>
              <a:srgbClr val="CC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6C6FF02-FB94-B271-4713-20E19F7754B6}"/>
              </a:ext>
            </a:extLst>
          </p:cNvPr>
          <p:cNvSpPr txBox="1"/>
          <p:nvPr/>
        </p:nvSpPr>
        <p:spPr>
          <a:xfrm>
            <a:off x="167046" y="1670318"/>
            <a:ext cx="2698074" cy="2308324"/>
          </a:xfrm>
          <a:prstGeom prst="rect">
            <a:avLst/>
          </a:prstGeom>
          <a:noFill/>
        </p:spPr>
        <p:txBody>
          <a:bodyPr wrap="square" rtlCol="0">
            <a:spAutoFit/>
          </a:bodyPr>
          <a:lstStyle/>
          <a:p>
            <a:pPr algn="just"/>
            <a:r>
              <a:rPr lang="fr-FR" sz="1600" b="0" i="0" dirty="0">
                <a:solidFill>
                  <a:schemeClr val="tx1"/>
                </a:solidFill>
                <a:effectLst/>
                <a:latin typeface="Söhne"/>
              </a:rPr>
              <a:t>Les services de </a:t>
            </a:r>
            <a:r>
              <a:rPr lang="fr-FR" sz="1600" b="0" i="0" dirty="0" err="1">
                <a:solidFill>
                  <a:schemeClr val="tx1"/>
                </a:solidFill>
                <a:effectLst/>
                <a:latin typeface="Söhne"/>
              </a:rPr>
              <a:t>PetCare</a:t>
            </a:r>
            <a:r>
              <a:rPr lang="fr-FR" sz="1600" b="0" i="0" dirty="0">
                <a:solidFill>
                  <a:schemeClr val="tx1"/>
                </a:solidFill>
                <a:effectLst/>
                <a:latin typeface="Söhne"/>
              </a:rPr>
              <a:t> actuels ont des lacunes d'efficacité et de convivialité. La recherche de chenils, de gardiens particuliers et la déclaration de perte de chiens sont compliquées par une fragmentation d'informations sans plateforme centralisée.</a:t>
            </a:r>
            <a:endParaRPr lang="en-US" sz="1600" dirty="0">
              <a:solidFill>
                <a:schemeClr val="tx1"/>
              </a:solidFill>
            </a:endParaRPr>
          </a:p>
        </p:txBody>
      </p:sp>
      <p:sp>
        <p:nvSpPr>
          <p:cNvPr id="2" name="TextBox 1">
            <a:extLst>
              <a:ext uri="{FF2B5EF4-FFF2-40B4-BE49-F238E27FC236}">
                <a16:creationId xmlns:a16="http://schemas.microsoft.com/office/drawing/2014/main" id="{5DB04003-99FB-8ADE-3F5B-871DDF2C73FC}"/>
              </a:ext>
            </a:extLst>
          </p:cNvPr>
          <p:cNvSpPr txBox="1"/>
          <p:nvPr/>
        </p:nvSpPr>
        <p:spPr>
          <a:xfrm>
            <a:off x="3327400" y="1793428"/>
            <a:ext cx="2489200" cy="2062103"/>
          </a:xfrm>
          <a:prstGeom prst="rect">
            <a:avLst/>
          </a:prstGeom>
          <a:noFill/>
        </p:spPr>
        <p:txBody>
          <a:bodyPr wrap="square" rtlCol="0">
            <a:spAutoFit/>
          </a:bodyPr>
          <a:lstStyle/>
          <a:p>
            <a:pPr algn="just"/>
            <a:r>
              <a:rPr lang="fr-FR" sz="1600" b="0" i="0" dirty="0">
                <a:solidFill>
                  <a:schemeClr val="tx1"/>
                </a:solidFill>
                <a:effectLst/>
                <a:latin typeface="Söhne"/>
              </a:rPr>
              <a:t>La critique de l'existant souligne également des défis tels que la difficulté de trouver des informations fiables, la lenteur des processus, et le manque de fonctionnalités interactives.</a:t>
            </a:r>
            <a:endParaRPr lang="en-US" sz="1600" dirty="0">
              <a:solidFill>
                <a:schemeClr val="tx1"/>
              </a:solidFill>
            </a:endParaRPr>
          </a:p>
        </p:txBody>
      </p:sp>
      <p:sp>
        <p:nvSpPr>
          <p:cNvPr id="3" name="TextBox 2">
            <a:extLst>
              <a:ext uri="{FF2B5EF4-FFF2-40B4-BE49-F238E27FC236}">
                <a16:creationId xmlns:a16="http://schemas.microsoft.com/office/drawing/2014/main" id="{AF4C8065-ECA3-91F8-E330-D6F4934F0960}"/>
              </a:ext>
            </a:extLst>
          </p:cNvPr>
          <p:cNvSpPr txBox="1"/>
          <p:nvPr/>
        </p:nvSpPr>
        <p:spPr>
          <a:xfrm>
            <a:off x="6380480" y="1627920"/>
            <a:ext cx="2596474" cy="2308324"/>
          </a:xfrm>
          <a:prstGeom prst="rect">
            <a:avLst/>
          </a:prstGeom>
          <a:noFill/>
        </p:spPr>
        <p:txBody>
          <a:bodyPr wrap="square" rtlCol="0">
            <a:spAutoFit/>
          </a:bodyPr>
          <a:lstStyle/>
          <a:p>
            <a:pPr algn="just"/>
            <a:r>
              <a:rPr lang="fr-FR" sz="1600" dirty="0">
                <a:solidFill>
                  <a:schemeClr val="tx1"/>
                </a:solidFill>
                <a:latin typeface="Söhne"/>
              </a:rPr>
              <a:t>« </a:t>
            </a:r>
            <a:r>
              <a:rPr lang="fr-FR" sz="1600" b="0" i="0" dirty="0" err="1">
                <a:solidFill>
                  <a:schemeClr val="tx1"/>
                </a:solidFill>
                <a:effectLst/>
                <a:latin typeface="Söhne"/>
              </a:rPr>
              <a:t>PetCare</a:t>
            </a:r>
            <a:r>
              <a:rPr lang="fr-FR" sz="1600" b="0" i="0" dirty="0">
                <a:solidFill>
                  <a:schemeClr val="tx1"/>
                </a:solidFill>
                <a:effectLst/>
                <a:latin typeface="Söhne"/>
              </a:rPr>
              <a:t> » remédie aux lacunes avec une plateforme centralisée. Intégrant l'API </a:t>
            </a:r>
            <a:r>
              <a:rPr lang="fr-FR" sz="1600" b="0" i="0" dirty="0" err="1">
                <a:solidFill>
                  <a:schemeClr val="tx1"/>
                </a:solidFill>
                <a:effectLst/>
                <a:latin typeface="Söhne"/>
              </a:rPr>
              <a:t>OpenStreetMap</a:t>
            </a:r>
            <a:r>
              <a:rPr lang="fr-FR" sz="1600" b="0" i="0" dirty="0">
                <a:solidFill>
                  <a:schemeClr val="tx1"/>
                </a:solidFill>
                <a:effectLst/>
                <a:latin typeface="Söhne"/>
              </a:rPr>
              <a:t>, facilitant la communication et simplifiant la déclaration de perte, le projet ambitionne d'offrir une expérience </a:t>
            </a:r>
            <a:r>
              <a:rPr lang="fr-FR" sz="1600" b="0" i="0" dirty="0" err="1">
                <a:solidFill>
                  <a:schemeClr val="tx1"/>
                </a:solidFill>
                <a:effectLst/>
                <a:latin typeface="Söhne"/>
              </a:rPr>
              <a:t>PetCare</a:t>
            </a:r>
            <a:r>
              <a:rPr lang="fr-FR" sz="1600" b="0" i="0" dirty="0">
                <a:solidFill>
                  <a:schemeClr val="tx1"/>
                </a:solidFill>
                <a:effectLst/>
                <a:latin typeface="Söhne"/>
              </a:rPr>
              <a:t> optimale.</a:t>
            </a:r>
            <a:endParaRPr lang="en-US" sz="1600" dirty="0">
              <a:solidFill>
                <a:schemeClr val="tx1"/>
              </a:solidFill>
            </a:endParaRPr>
          </a:p>
        </p:txBody>
      </p:sp>
    </p:spTree>
    <p:extLst>
      <p:ext uri="{BB962C8B-B14F-4D97-AF65-F5344CB8AC3E}">
        <p14:creationId xmlns:p14="http://schemas.microsoft.com/office/powerpoint/2010/main" val="20276776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cxnSp>
        <p:nvCxnSpPr>
          <p:cNvPr id="264" name="Google Shape;264;p24"/>
          <p:cNvCxnSpPr/>
          <p:nvPr/>
        </p:nvCxnSpPr>
        <p:spPr>
          <a:xfrm>
            <a:off x="3269673" y="2283850"/>
            <a:ext cx="6148552" cy="0"/>
          </a:xfrm>
          <a:prstGeom prst="straightConnector1">
            <a:avLst/>
          </a:prstGeom>
          <a:noFill/>
          <a:ln w="9525" cap="flat" cmpd="sng">
            <a:solidFill>
              <a:srgbClr val="66C4EC"/>
            </a:solidFill>
            <a:prstDash val="solid"/>
            <a:round/>
            <a:headEnd type="none" w="med" len="med"/>
            <a:tailEnd type="none" w="med" len="med"/>
          </a:ln>
        </p:spPr>
      </p:cxnSp>
      <p:sp>
        <p:nvSpPr>
          <p:cNvPr id="14" name="Google Shape;231;p23"/>
          <p:cNvSpPr txBox="1">
            <a:spLocks noGrp="1"/>
          </p:cNvSpPr>
          <p:nvPr>
            <p:ph type="ctrTitle" idx="4294967295"/>
          </p:nvPr>
        </p:nvSpPr>
        <p:spPr>
          <a:xfrm>
            <a:off x="3200400" y="1598180"/>
            <a:ext cx="5943600" cy="608013"/>
          </a:xfrm>
          <a:prstGeom prst="rect">
            <a:avLst/>
          </a:prstGeom>
        </p:spPr>
        <p:txBody>
          <a:bodyPr spcFirstLastPara="1" wrap="square" lIns="91425" tIns="91425" rIns="91425" bIns="91425" anchor="b" anchorCtr="0">
            <a:noAutofit/>
          </a:bodyPr>
          <a:lstStyle/>
          <a:p>
            <a:pPr lvl="0"/>
            <a:r>
              <a:rPr lang="fr-FR" sz="2400" dirty="0"/>
              <a:t>3. Analyse des besoins et Conception</a:t>
            </a:r>
            <a:endParaRPr lang="en-US" sz="2400" dirty="0"/>
          </a:p>
        </p:txBody>
      </p:sp>
      <p:pic>
        <p:nvPicPr>
          <p:cNvPr id="2" name="Picture 1">
            <a:extLst>
              <a:ext uri="{FF2B5EF4-FFF2-40B4-BE49-F238E27FC236}">
                <a16:creationId xmlns:a16="http://schemas.microsoft.com/office/drawing/2014/main" id="{CE00B806-2618-59C0-33B8-537F81979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614" y="1173163"/>
            <a:ext cx="2066059" cy="2066059"/>
          </a:xfrm>
          <a:prstGeom prst="rect">
            <a:avLst/>
          </a:prstGeom>
        </p:spPr>
      </p:pic>
    </p:spTree>
    <p:extLst>
      <p:ext uri="{BB962C8B-B14F-4D97-AF65-F5344CB8AC3E}">
        <p14:creationId xmlns:p14="http://schemas.microsoft.com/office/powerpoint/2010/main" val="796624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315" y="921832"/>
            <a:ext cx="3592833" cy="3444675"/>
          </a:xfrm>
          <a:prstGeom prst="rect">
            <a:avLst/>
          </a:prstGeom>
        </p:spPr>
      </p:pic>
      <p:sp>
        <p:nvSpPr>
          <p:cNvPr id="5" name="Rectangle 4"/>
          <p:cNvSpPr/>
          <p:nvPr/>
        </p:nvSpPr>
        <p:spPr>
          <a:xfrm>
            <a:off x="841219" y="825168"/>
            <a:ext cx="3943978" cy="523220"/>
          </a:xfrm>
          <a:prstGeom prst="rect">
            <a:avLst/>
          </a:prstGeom>
        </p:spPr>
        <p:txBody>
          <a:bodyPr wrap="square">
            <a:spAutoFit/>
          </a:bodyPr>
          <a:lstStyle/>
          <a:p>
            <a:pPr algn="just"/>
            <a:r>
              <a:rPr lang="fr-FR" sz="2800" b="1" dirty="0">
                <a:solidFill>
                  <a:schemeClr val="bg1"/>
                </a:solidFill>
                <a:latin typeface="gg sans"/>
              </a:rPr>
              <a:t>Les acteurs sont : </a:t>
            </a:r>
          </a:p>
        </p:txBody>
      </p:sp>
      <p:pic>
        <p:nvPicPr>
          <p:cNvPr id="3" name="Picture 2" descr="A cartoon of a person&#10;&#10;Description automatically generated">
            <a:extLst>
              <a:ext uri="{FF2B5EF4-FFF2-40B4-BE49-F238E27FC236}">
                <a16:creationId xmlns:a16="http://schemas.microsoft.com/office/drawing/2014/main" id="{ECA3BA31-A3A1-FED8-3985-6C3A771F9E27}"/>
              </a:ext>
            </a:extLst>
          </p:cNvPr>
          <p:cNvPicPr>
            <a:picLocks noChangeAspect="1"/>
          </p:cNvPicPr>
          <p:nvPr/>
        </p:nvPicPr>
        <p:blipFill>
          <a:blip r:embed="rId4"/>
          <a:stretch>
            <a:fillRect/>
          </a:stretch>
        </p:blipFill>
        <p:spPr>
          <a:xfrm>
            <a:off x="1219657" y="3229548"/>
            <a:ext cx="936237" cy="936237"/>
          </a:xfrm>
          <a:prstGeom prst="rect">
            <a:avLst/>
          </a:prstGeom>
        </p:spPr>
      </p:pic>
      <p:pic>
        <p:nvPicPr>
          <p:cNvPr id="9" name="Picture 8" descr="A cartoon of a person holding a shield&#10;&#10;Description automatically generated">
            <a:extLst>
              <a:ext uri="{FF2B5EF4-FFF2-40B4-BE49-F238E27FC236}">
                <a16:creationId xmlns:a16="http://schemas.microsoft.com/office/drawing/2014/main" id="{7A7E7729-2B7F-A8C8-3228-39C265327523}"/>
              </a:ext>
            </a:extLst>
          </p:cNvPr>
          <p:cNvPicPr>
            <a:picLocks noChangeAspect="1"/>
          </p:cNvPicPr>
          <p:nvPr/>
        </p:nvPicPr>
        <p:blipFill>
          <a:blip r:embed="rId5"/>
          <a:stretch>
            <a:fillRect/>
          </a:stretch>
        </p:blipFill>
        <p:spPr>
          <a:xfrm>
            <a:off x="1360913" y="1626220"/>
            <a:ext cx="936237" cy="936237"/>
          </a:xfrm>
          <a:prstGeom prst="rect">
            <a:avLst/>
          </a:prstGeom>
        </p:spPr>
      </p:pic>
      <p:sp>
        <p:nvSpPr>
          <p:cNvPr id="10" name="TextBox 9">
            <a:extLst>
              <a:ext uri="{FF2B5EF4-FFF2-40B4-BE49-F238E27FC236}">
                <a16:creationId xmlns:a16="http://schemas.microsoft.com/office/drawing/2014/main" id="{F2A80312-512A-ADA9-75FE-20812F5E2965}"/>
              </a:ext>
            </a:extLst>
          </p:cNvPr>
          <p:cNvSpPr txBox="1"/>
          <p:nvPr/>
        </p:nvSpPr>
        <p:spPr>
          <a:xfrm>
            <a:off x="2590184" y="1832728"/>
            <a:ext cx="1887055" cy="523220"/>
          </a:xfrm>
          <a:prstGeom prst="rect">
            <a:avLst/>
          </a:prstGeom>
          <a:noFill/>
        </p:spPr>
        <p:txBody>
          <a:bodyPr wrap="none" rtlCol="0">
            <a:spAutoFit/>
          </a:bodyPr>
          <a:lstStyle/>
          <a:p>
            <a:r>
              <a:rPr lang="fr-FR" sz="2800" dirty="0">
                <a:solidFill>
                  <a:schemeClr val="bg1"/>
                </a:solidFill>
              </a:rPr>
              <a:t>Le gardien</a:t>
            </a:r>
            <a:endParaRPr lang="en-US" sz="2800" dirty="0">
              <a:solidFill>
                <a:schemeClr val="bg1"/>
              </a:solidFill>
            </a:endParaRPr>
          </a:p>
        </p:txBody>
      </p:sp>
      <p:sp>
        <p:nvSpPr>
          <p:cNvPr id="11" name="TextBox 10">
            <a:extLst>
              <a:ext uri="{FF2B5EF4-FFF2-40B4-BE49-F238E27FC236}">
                <a16:creationId xmlns:a16="http://schemas.microsoft.com/office/drawing/2014/main" id="{FE308EB1-FBF9-88E9-116A-6D70111DB29E}"/>
              </a:ext>
            </a:extLst>
          </p:cNvPr>
          <p:cNvSpPr txBox="1"/>
          <p:nvPr/>
        </p:nvSpPr>
        <p:spPr>
          <a:xfrm>
            <a:off x="2590184" y="3546088"/>
            <a:ext cx="1524776" cy="523220"/>
          </a:xfrm>
          <a:prstGeom prst="rect">
            <a:avLst/>
          </a:prstGeom>
          <a:noFill/>
        </p:spPr>
        <p:txBody>
          <a:bodyPr wrap="none" rtlCol="0">
            <a:spAutoFit/>
          </a:bodyPr>
          <a:lstStyle/>
          <a:p>
            <a:r>
              <a:rPr lang="fr-FR" sz="2800" dirty="0">
                <a:solidFill>
                  <a:schemeClr val="bg1"/>
                </a:solidFill>
              </a:rPr>
              <a:t>Le client</a:t>
            </a:r>
            <a:endParaRPr 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8"/>
          <p:cNvSpPr/>
          <p:nvPr/>
        </p:nvSpPr>
        <p:spPr>
          <a:xfrm>
            <a:off x="1014000" y="3012001"/>
            <a:ext cx="2326500" cy="381000"/>
          </a:xfrm>
          <a:prstGeom prst="homePlate">
            <a:avLst>
              <a:gd name="adj" fmla="val 50000"/>
            </a:avLst>
          </a:prstGeom>
          <a:solidFill>
            <a:srgbClr val="66C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014000" y="2310651"/>
            <a:ext cx="2326500" cy="381000"/>
          </a:xfrm>
          <a:prstGeom prst="homePlate">
            <a:avLst>
              <a:gd name="adj" fmla="val 50000"/>
            </a:avLst>
          </a:prstGeom>
          <a:solidFill>
            <a:srgbClr val="66C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i="0" dirty="0">
                <a:effectLst/>
                <a:latin typeface="Söhne"/>
              </a:rPr>
              <a:t>   </a:t>
            </a:r>
            <a:r>
              <a:rPr lang="en-US" i="0" dirty="0" err="1">
                <a:effectLst/>
                <a:latin typeface="Söhne"/>
              </a:rPr>
              <a:t>Localisation</a:t>
            </a:r>
            <a:r>
              <a:rPr lang="en-US" i="0" dirty="0">
                <a:effectLst/>
                <a:latin typeface="Söhne"/>
              </a:rPr>
              <a:t> des </a:t>
            </a:r>
            <a:r>
              <a:rPr lang="en-US" i="0" dirty="0" err="1">
                <a:effectLst/>
                <a:latin typeface="Söhne"/>
              </a:rPr>
              <a:t>Chenils</a:t>
            </a:r>
            <a:endParaRPr dirty="0">
              <a:solidFill>
                <a:srgbClr val="48FFD5"/>
              </a:solidFill>
            </a:endParaRPr>
          </a:p>
        </p:txBody>
      </p:sp>
      <p:sp>
        <p:nvSpPr>
          <p:cNvPr id="402" name="Google Shape;402;p28"/>
          <p:cNvSpPr/>
          <p:nvPr/>
        </p:nvSpPr>
        <p:spPr>
          <a:xfrm>
            <a:off x="1014000" y="1609301"/>
            <a:ext cx="2326500" cy="381000"/>
          </a:xfrm>
          <a:prstGeom prst="homePlate">
            <a:avLst>
              <a:gd name="adj" fmla="val 50000"/>
            </a:avLst>
          </a:prstGeom>
          <a:solidFill>
            <a:srgbClr val="66C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cxnSp>
        <p:nvCxnSpPr>
          <p:cNvPr id="407" name="Google Shape;407;p28"/>
          <p:cNvCxnSpPr/>
          <p:nvPr/>
        </p:nvCxnSpPr>
        <p:spPr>
          <a:xfrm>
            <a:off x="0" y="1197575"/>
            <a:ext cx="3340500" cy="0"/>
          </a:xfrm>
          <a:prstGeom prst="straightConnector1">
            <a:avLst/>
          </a:prstGeom>
          <a:noFill/>
          <a:ln w="9525" cap="flat" cmpd="sng">
            <a:solidFill>
              <a:srgbClr val="66C4EC"/>
            </a:solidFill>
            <a:prstDash val="solid"/>
            <a:round/>
            <a:headEnd type="none" w="med" len="med"/>
            <a:tailEnd type="none" w="med" len="med"/>
          </a:ln>
        </p:spPr>
      </p:cxn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rgbClr val="66C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rgbClr val="66C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rgbClr val="66C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rgbClr val="66C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rgbClr val="66C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rgbClr val="66C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rgbClr val="66C4EC"/>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rgbClr val="66C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rgbClr val="66C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00;p28"/>
          <p:cNvSpPr/>
          <p:nvPr/>
        </p:nvSpPr>
        <p:spPr>
          <a:xfrm>
            <a:off x="1015594" y="4393400"/>
            <a:ext cx="2326500" cy="381000"/>
          </a:xfrm>
          <a:prstGeom prst="homePlate">
            <a:avLst>
              <a:gd name="adj" fmla="val 50000"/>
            </a:avLst>
          </a:prstGeom>
          <a:solidFill>
            <a:srgbClr val="66C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solidFill>
                  <a:schemeClr val="tx1"/>
                </a:solidFill>
              </a:rPr>
              <a:t>  </a:t>
            </a:r>
            <a:r>
              <a:rPr lang="fr-FR" dirty="0" err="1">
                <a:solidFill>
                  <a:schemeClr val="tx1"/>
                </a:solidFill>
              </a:rPr>
              <a:t>Messengerie</a:t>
            </a:r>
            <a:endParaRPr dirty="0">
              <a:solidFill>
                <a:schemeClr val="tx1"/>
              </a:solidFill>
            </a:endParaRPr>
          </a:p>
        </p:txBody>
      </p:sp>
      <p:sp>
        <p:nvSpPr>
          <p:cNvPr id="50" name="Google Shape;401;p28"/>
          <p:cNvSpPr/>
          <p:nvPr/>
        </p:nvSpPr>
        <p:spPr>
          <a:xfrm>
            <a:off x="1015594" y="3692050"/>
            <a:ext cx="2326500" cy="381000"/>
          </a:xfrm>
          <a:prstGeom prst="homePlate">
            <a:avLst>
              <a:gd name="adj" fmla="val 50000"/>
            </a:avLst>
          </a:prstGeom>
          <a:solidFill>
            <a:srgbClr val="66C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3" name="Google Shape;275;p25"/>
          <p:cNvSpPr txBox="1">
            <a:spLocks noGrp="1"/>
          </p:cNvSpPr>
          <p:nvPr>
            <p:ph type="ctrTitle" idx="4"/>
          </p:nvPr>
        </p:nvSpPr>
        <p:spPr>
          <a:xfrm>
            <a:off x="-976197" y="632934"/>
            <a:ext cx="7834312" cy="6064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LES BESOINS FONCTIONNELS</a:t>
            </a:r>
            <a:endParaRPr dirty="0"/>
          </a:p>
        </p:txBody>
      </p:sp>
      <p:sp>
        <p:nvSpPr>
          <p:cNvPr id="2" name="Rectangle 1"/>
          <p:cNvSpPr/>
          <p:nvPr/>
        </p:nvSpPr>
        <p:spPr>
          <a:xfrm>
            <a:off x="1174265" y="1629331"/>
            <a:ext cx="1481496" cy="312650"/>
          </a:xfrm>
          <a:prstGeom prst="rect">
            <a:avLst/>
          </a:prstGeom>
        </p:spPr>
        <p:txBody>
          <a:bodyPr wrap="none">
            <a:spAutoFit/>
          </a:bodyPr>
          <a:lstStyle/>
          <a:p>
            <a:pPr lvl="0">
              <a:lnSpc>
                <a:spcPct val="107000"/>
              </a:lnSpc>
              <a:spcAft>
                <a:spcPts val="800"/>
              </a:spcAft>
            </a:pPr>
            <a:r>
              <a:rPr lang="fr-FR" spc="25" dirty="0">
                <a:latin typeface="Calibri" panose="020F0502020204030204" pitchFamily="34" charset="0"/>
                <a:ea typeface="Calibri" panose="020F0502020204030204" pitchFamily="34" charset="0"/>
                <a:cs typeface="Arial" panose="020B0604020202020204" pitchFamily="34" charset="0"/>
              </a:rPr>
              <a:t>Authentification</a:t>
            </a:r>
            <a:endParaRPr lang="en-US" dirty="0">
              <a:latin typeface="Calibri" panose="020F0502020204030204" pitchFamily="34" charset="0"/>
              <a:ea typeface="Calibri" panose="020F0502020204030204" pitchFamily="34" charset="0"/>
              <a:cs typeface="Arial" panose="020B0604020202020204" pitchFamily="34" charset="0"/>
            </a:endParaRPr>
          </a:p>
        </p:txBody>
      </p:sp>
      <p:sp>
        <p:nvSpPr>
          <p:cNvPr id="4" name="Rectangle 3"/>
          <p:cNvSpPr/>
          <p:nvPr/>
        </p:nvSpPr>
        <p:spPr>
          <a:xfrm>
            <a:off x="1068074" y="3724867"/>
            <a:ext cx="2073246" cy="312650"/>
          </a:xfrm>
          <a:prstGeom prst="rect">
            <a:avLst/>
          </a:prstGeom>
        </p:spPr>
        <p:txBody>
          <a:bodyPr wrap="square">
            <a:spAutoFit/>
          </a:bodyPr>
          <a:lstStyle/>
          <a:p>
            <a:pPr>
              <a:lnSpc>
                <a:spcPct val="107000"/>
              </a:lnSpc>
              <a:spcAft>
                <a:spcPts val="800"/>
              </a:spcAft>
            </a:pPr>
            <a:r>
              <a:rPr lang="fr-FR" spc="25" dirty="0">
                <a:latin typeface="Calibri" panose="020F0502020204030204" pitchFamily="34" charset="0"/>
                <a:ea typeface="Calibri" panose="020F0502020204030204" pitchFamily="34" charset="0"/>
                <a:cs typeface="Arial" panose="020B0604020202020204" pitchFamily="34" charset="0"/>
              </a:rPr>
              <a:t>Gérer les profiles</a:t>
            </a:r>
            <a:endParaRPr lang="en-US" dirty="0">
              <a:latin typeface="Calibri" panose="020F0502020204030204" pitchFamily="34" charset="0"/>
              <a:ea typeface="Calibri" panose="020F0502020204030204" pitchFamily="34" charset="0"/>
              <a:cs typeface="Arial" panose="020B0604020202020204" pitchFamily="34" charset="0"/>
            </a:endParaRPr>
          </a:p>
        </p:txBody>
      </p:sp>
      <p:sp>
        <p:nvSpPr>
          <p:cNvPr id="5" name="Rectangle 4"/>
          <p:cNvSpPr/>
          <p:nvPr/>
        </p:nvSpPr>
        <p:spPr>
          <a:xfrm>
            <a:off x="1068074" y="3050811"/>
            <a:ext cx="2308645" cy="312650"/>
          </a:xfrm>
          <a:prstGeom prst="rect">
            <a:avLst/>
          </a:prstGeom>
        </p:spPr>
        <p:txBody>
          <a:bodyPr wrap="none">
            <a:spAutoFit/>
          </a:bodyPr>
          <a:lstStyle/>
          <a:p>
            <a:pPr lvl="0">
              <a:lnSpc>
                <a:spcPct val="107000"/>
              </a:lnSpc>
              <a:spcAft>
                <a:spcPts val="800"/>
              </a:spcAft>
            </a:pPr>
            <a:r>
              <a:rPr lang="fr-FR" spc="25" dirty="0">
                <a:latin typeface="Calibri" panose="020F0502020204030204" pitchFamily="34" charset="0"/>
                <a:ea typeface="Calibri" panose="020F0502020204030204" pitchFamily="34" charset="0"/>
                <a:cs typeface="Arial" panose="020B0604020202020204" pitchFamily="34" charset="0"/>
              </a:rPr>
              <a:t>Rechercher des utilisateurs</a:t>
            </a:r>
            <a:endParaRPr lang="en-US" dirty="0">
              <a:latin typeface="Calibri" panose="020F0502020204030204" pitchFamily="34" charset="0"/>
              <a:ea typeface="Calibri" panose="020F0502020204030204" pitchFamily="34" charset="0"/>
              <a:cs typeface="Arial" panose="020B0604020202020204" pitchFamily="34" charset="0"/>
            </a:endParaRPr>
          </a:p>
        </p:txBody>
      </p:sp>
      <p:pic>
        <p:nvPicPr>
          <p:cNvPr id="8" name="Image 7">
            <a:extLst>
              <a:ext uri="{FF2B5EF4-FFF2-40B4-BE49-F238E27FC236}">
                <a16:creationId xmlns:a16="http://schemas.microsoft.com/office/drawing/2014/main" id="{59312912-A7BA-C6F1-F36F-1F85CE5BB9B4}"/>
              </a:ext>
            </a:extLst>
          </p:cNvPr>
          <p:cNvPicPr>
            <a:picLocks noChangeAspect="1"/>
          </p:cNvPicPr>
          <p:nvPr/>
        </p:nvPicPr>
        <p:blipFill>
          <a:blip r:embed="rId3"/>
          <a:stretch>
            <a:fillRect/>
          </a:stretch>
        </p:blipFill>
        <p:spPr>
          <a:xfrm>
            <a:off x="523140" y="1575887"/>
            <a:ext cx="431764" cy="431764"/>
          </a:xfrm>
          <a:prstGeom prst="rect">
            <a:avLst/>
          </a:prstGeom>
        </p:spPr>
      </p:pic>
      <p:pic>
        <p:nvPicPr>
          <p:cNvPr id="9" name="Image 8">
            <a:extLst>
              <a:ext uri="{FF2B5EF4-FFF2-40B4-BE49-F238E27FC236}">
                <a16:creationId xmlns:a16="http://schemas.microsoft.com/office/drawing/2014/main" id="{1E4F1395-FBF3-A63D-80A3-26B9A6BEC76A}"/>
              </a:ext>
            </a:extLst>
          </p:cNvPr>
          <p:cNvPicPr>
            <a:picLocks noChangeAspect="1"/>
          </p:cNvPicPr>
          <p:nvPr/>
        </p:nvPicPr>
        <p:blipFill>
          <a:blip r:embed="rId4">
            <a:duotone>
              <a:schemeClr val="accent2">
                <a:shade val="45000"/>
                <a:satMod val="135000"/>
              </a:schemeClr>
              <a:prstClr val="white"/>
            </a:duotone>
          </a:blip>
          <a:stretch>
            <a:fillRect/>
          </a:stretch>
        </p:blipFill>
        <p:spPr>
          <a:xfrm>
            <a:off x="386962" y="2115839"/>
            <a:ext cx="692618" cy="692618"/>
          </a:xfrm>
          <a:prstGeom prst="rect">
            <a:avLst/>
          </a:prstGeom>
        </p:spPr>
      </p:pic>
      <p:pic>
        <p:nvPicPr>
          <p:cNvPr id="11" name="Image 10">
            <a:extLst>
              <a:ext uri="{FF2B5EF4-FFF2-40B4-BE49-F238E27FC236}">
                <a16:creationId xmlns:a16="http://schemas.microsoft.com/office/drawing/2014/main" id="{B1F77A53-28E2-0269-805C-6BD5044CC176}"/>
              </a:ext>
            </a:extLst>
          </p:cNvPr>
          <p:cNvPicPr>
            <a:picLocks noChangeAspect="1"/>
          </p:cNvPicPr>
          <p:nvPr/>
        </p:nvPicPr>
        <p:blipFill>
          <a:blip r:embed="rId5">
            <a:duotone>
              <a:prstClr val="black"/>
              <a:schemeClr val="accent3">
                <a:tint val="45000"/>
                <a:satMod val="400000"/>
              </a:schemeClr>
            </a:duotone>
          </a:blip>
          <a:stretch>
            <a:fillRect/>
          </a:stretch>
        </p:blipFill>
        <p:spPr>
          <a:xfrm>
            <a:off x="501809" y="2984925"/>
            <a:ext cx="460794" cy="460794"/>
          </a:xfrm>
          <a:prstGeom prst="rect">
            <a:avLst/>
          </a:prstGeom>
        </p:spPr>
      </p:pic>
      <p:pic>
        <p:nvPicPr>
          <p:cNvPr id="15" name="Image 14">
            <a:extLst>
              <a:ext uri="{FF2B5EF4-FFF2-40B4-BE49-F238E27FC236}">
                <a16:creationId xmlns:a16="http://schemas.microsoft.com/office/drawing/2014/main" id="{67D6529E-25CD-CF6D-1D52-7DEBD47E9275}"/>
              </a:ext>
            </a:extLst>
          </p:cNvPr>
          <p:cNvPicPr>
            <a:picLocks noChangeAspect="1"/>
          </p:cNvPicPr>
          <p:nvPr/>
        </p:nvPicPr>
        <p:blipFill>
          <a:blip r:embed="rId6">
            <a:duotone>
              <a:schemeClr val="accent1">
                <a:shade val="45000"/>
                <a:satMod val="135000"/>
              </a:schemeClr>
              <a:prstClr val="white"/>
            </a:duotone>
          </a:blip>
          <a:stretch>
            <a:fillRect/>
          </a:stretch>
        </p:blipFill>
        <p:spPr>
          <a:xfrm>
            <a:off x="563647" y="3710949"/>
            <a:ext cx="347854" cy="347854"/>
          </a:xfrm>
          <a:prstGeom prst="rect">
            <a:avLst/>
          </a:prstGeom>
        </p:spPr>
      </p:pic>
      <p:pic>
        <p:nvPicPr>
          <p:cNvPr id="17" name="Image 16">
            <a:extLst>
              <a:ext uri="{FF2B5EF4-FFF2-40B4-BE49-F238E27FC236}">
                <a16:creationId xmlns:a16="http://schemas.microsoft.com/office/drawing/2014/main" id="{1196ED22-F7B4-E1C1-5ED7-ED04DEE1B8CE}"/>
              </a:ext>
            </a:extLst>
          </p:cNvPr>
          <p:cNvPicPr>
            <a:picLocks noChangeAspect="1"/>
          </p:cNvPicPr>
          <p:nvPr/>
        </p:nvPicPr>
        <p:blipFill>
          <a:blip r:embed="rId7">
            <a:duotone>
              <a:schemeClr val="accent4">
                <a:shade val="45000"/>
                <a:satMod val="135000"/>
              </a:schemeClr>
              <a:prstClr val="white"/>
            </a:duotone>
          </a:blip>
          <a:stretch>
            <a:fillRect/>
          </a:stretch>
        </p:blipFill>
        <p:spPr>
          <a:xfrm>
            <a:off x="533864" y="4393400"/>
            <a:ext cx="396684" cy="396684"/>
          </a:xfrm>
          <a:prstGeom prst="rect">
            <a:avLst/>
          </a:prstGeom>
        </p:spPr>
      </p:pic>
    </p:spTree>
    <p:extLst>
      <p:ext uri="{BB962C8B-B14F-4D97-AF65-F5344CB8AC3E}">
        <p14:creationId xmlns:p14="http://schemas.microsoft.com/office/powerpoint/2010/main" val="3310474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LES BESOINS NON FONCTIONNELS</a:t>
            </a:r>
            <a:endParaRPr dirty="0"/>
          </a:p>
        </p:txBody>
      </p:sp>
      <p:sp>
        <p:nvSpPr>
          <p:cNvPr id="282" name="Google Shape;282;p25"/>
          <p:cNvSpPr/>
          <p:nvPr/>
        </p:nvSpPr>
        <p:spPr>
          <a:xfrm>
            <a:off x="1317387" y="1652375"/>
            <a:ext cx="956917" cy="827833"/>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66C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131384" y="1652375"/>
            <a:ext cx="956922" cy="827833"/>
            <a:chOff x="6666900" y="628300"/>
            <a:chExt cx="5236725" cy="4370775"/>
          </a:xfrm>
          <a:solidFill>
            <a:srgbClr val="66C4EC"/>
          </a:solidFill>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928182" y="1647574"/>
            <a:ext cx="964477" cy="834368"/>
            <a:chOff x="12618250" y="628300"/>
            <a:chExt cx="5236725" cy="4370775"/>
          </a:xfrm>
          <a:solidFill>
            <a:srgbClr val="66C4EC"/>
          </a:solidFill>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49194" y="1780600"/>
            <a:ext cx="299355" cy="413684"/>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rgbClr val="66C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rgbClr val="33CCFF"/>
            </a:solidFill>
            <a:prstDash val="solid"/>
            <a:round/>
            <a:headEnd type="none" w="med" len="med"/>
            <a:tailEnd type="none" w="med" len="med"/>
          </a:ln>
        </p:spPr>
      </p:cxnSp>
      <p:sp>
        <p:nvSpPr>
          <p:cNvPr id="32" name="Google Shape;282;p25"/>
          <p:cNvSpPr/>
          <p:nvPr/>
        </p:nvSpPr>
        <p:spPr>
          <a:xfrm>
            <a:off x="2705735" y="3392415"/>
            <a:ext cx="956917" cy="827833"/>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66C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4;p25"/>
          <p:cNvSpPr/>
          <p:nvPr/>
        </p:nvSpPr>
        <p:spPr>
          <a:xfrm>
            <a:off x="5519732" y="3392415"/>
            <a:ext cx="956922" cy="827833"/>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rgbClr val="66C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Rectangle 8"/>
          <p:cNvSpPr/>
          <p:nvPr/>
        </p:nvSpPr>
        <p:spPr>
          <a:xfrm>
            <a:off x="1312181" y="2598309"/>
            <a:ext cx="962123" cy="388696"/>
          </a:xfrm>
          <a:prstGeom prst="rect">
            <a:avLst/>
          </a:prstGeom>
        </p:spPr>
        <p:txBody>
          <a:bodyPr wrap="none">
            <a:spAutoFit/>
          </a:bodyPr>
          <a:lstStyle/>
          <a:p>
            <a:pPr lvl="0">
              <a:lnSpc>
                <a:spcPct val="107000"/>
              </a:lnSpc>
              <a:spcAft>
                <a:spcPts val="800"/>
              </a:spcAft>
            </a:pPr>
            <a:r>
              <a:rPr lang="fr-TN" sz="1800" b="1" dirty="0">
                <a:solidFill>
                  <a:schemeClr val="bg1"/>
                </a:solidFill>
                <a:latin typeface="Calibri" panose="020F0502020204030204" pitchFamily="34" charset="0"/>
                <a:ea typeface="Calibri" panose="020F0502020204030204" pitchFamily="34" charset="0"/>
                <a:cs typeface="Arial" panose="020B0604020202020204" pitchFamily="34" charset="0"/>
              </a:rPr>
              <a:t>Sécurité</a:t>
            </a:r>
            <a:endParaRPr lang="en-US" sz="18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10" name="Rectangle 9"/>
          <p:cNvSpPr/>
          <p:nvPr/>
        </p:nvSpPr>
        <p:spPr>
          <a:xfrm>
            <a:off x="6870047" y="2598309"/>
            <a:ext cx="1080745" cy="388696"/>
          </a:xfrm>
          <a:prstGeom prst="rect">
            <a:avLst/>
          </a:prstGeom>
        </p:spPr>
        <p:txBody>
          <a:bodyPr wrap="none">
            <a:spAutoFit/>
          </a:bodyPr>
          <a:lstStyle/>
          <a:p>
            <a:pPr lvl="0">
              <a:lnSpc>
                <a:spcPct val="107000"/>
              </a:lnSpc>
              <a:spcAft>
                <a:spcPts val="800"/>
              </a:spcAft>
            </a:pPr>
            <a:r>
              <a:rPr lang="fr-TN" sz="1800" b="1" dirty="0">
                <a:solidFill>
                  <a:schemeClr val="bg1"/>
                </a:solidFill>
                <a:latin typeface="Calibri" panose="020F0502020204030204" pitchFamily="34" charset="0"/>
                <a:ea typeface="Calibri" panose="020F0502020204030204" pitchFamily="34" charset="0"/>
                <a:cs typeface="Arial" panose="020B0604020202020204" pitchFamily="34" charset="0"/>
              </a:rPr>
              <a:t>Usabilité </a:t>
            </a:r>
            <a:endParaRPr lang="en-US" sz="18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11" name="Rectangle 10"/>
          <p:cNvSpPr/>
          <p:nvPr/>
        </p:nvSpPr>
        <p:spPr>
          <a:xfrm>
            <a:off x="4135746" y="2598309"/>
            <a:ext cx="947695" cy="388696"/>
          </a:xfrm>
          <a:prstGeom prst="rect">
            <a:avLst/>
          </a:prstGeom>
        </p:spPr>
        <p:txBody>
          <a:bodyPr wrap="none">
            <a:spAutoFit/>
          </a:bodyPr>
          <a:lstStyle/>
          <a:p>
            <a:pPr lvl="0">
              <a:lnSpc>
                <a:spcPct val="107000"/>
              </a:lnSpc>
              <a:spcAft>
                <a:spcPts val="800"/>
              </a:spcAft>
            </a:pPr>
            <a:r>
              <a:rPr lang="fr-TN" sz="1800" b="1" dirty="0">
                <a:solidFill>
                  <a:schemeClr val="bg1"/>
                </a:solidFill>
                <a:latin typeface="Calibri" panose="020F0502020204030204" pitchFamily="34" charset="0"/>
                <a:ea typeface="Calibri" panose="020F0502020204030204" pitchFamily="34" charset="0"/>
                <a:cs typeface="Arial" panose="020B0604020202020204" pitchFamily="34" charset="0"/>
              </a:rPr>
              <a:t>Fiabilité</a:t>
            </a:r>
            <a:endParaRPr lang="en-US" sz="18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12" name="Rectangle 11"/>
          <p:cNvSpPr/>
          <p:nvPr/>
        </p:nvSpPr>
        <p:spPr>
          <a:xfrm>
            <a:off x="2603745" y="4324448"/>
            <a:ext cx="1160895" cy="375552"/>
          </a:xfrm>
          <a:prstGeom prst="rect">
            <a:avLst/>
          </a:prstGeom>
        </p:spPr>
        <p:txBody>
          <a:bodyPr wrap="none">
            <a:spAutoFit/>
          </a:bodyPr>
          <a:lstStyle/>
          <a:p>
            <a:pPr lvl="0">
              <a:lnSpc>
                <a:spcPct val="107000"/>
              </a:lnSpc>
              <a:spcAft>
                <a:spcPts val="800"/>
              </a:spcAft>
            </a:pPr>
            <a:r>
              <a:rPr lang="fr-TN" sz="1800" b="1" dirty="0">
                <a:solidFill>
                  <a:schemeClr val="bg1"/>
                </a:solidFill>
                <a:latin typeface="Calibri" panose="020F0502020204030204" pitchFamily="34" charset="0"/>
                <a:ea typeface="Calibri" panose="020F0502020204030204" pitchFamily="34" charset="0"/>
                <a:cs typeface="Arial" panose="020B0604020202020204" pitchFamily="34" charset="0"/>
              </a:rPr>
              <a:t>Scalabilité</a:t>
            </a:r>
            <a:endParaRPr lang="en-US" sz="18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13" name="Rectangle 12"/>
          <p:cNvSpPr/>
          <p:nvPr/>
        </p:nvSpPr>
        <p:spPr>
          <a:xfrm>
            <a:off x="5287651" y="4324448"/>
            <a:ext cx="1420582" cy="375552"/>
          </a:xfrm>
          <a:prstGeom prst="rect">
            <a:avLst/>
          </a:prstGeom>
        </p:spPr>
        <p:txBody>
          <a:bodyPr wrap="none">
            <a:spAutoFit/>
          </a:bodyPr>
          <a:lstStyle/>
          <a:p>
            <a:pPr lvl="0">
              <a:lnSpc>
                <a:spcPct val="107000"/>
              </a:lnSpc>
              <a:spcAft>
                <a:spcPts val="800"/>
              </a:spcAft>
            </a:pPr>
            <a:r>
              <a:rPr lang="fr-TN" sz="1800" b="1" dirty="0">
                <a:solidFill>
                  <a:schemeClr val="bg1"/>
                </a:solidFill>
                <a:latin typeface="Calibri" panose="020F0502020204030204" pitchFamily="34" charset="0"/>
                <a:ea typeface="Calibri" panose="020F0502020204030204" pitchFamily="34" charset="0"/>
                <a:cs typeface="Arial" panose="020B0604020202020204" pitchFamily="34" charset="0"/>
              </a:rPr>
              <a:t>Performance</a:t>
            </a:r>
            <a:endParaRPr lang="en-US" sz="18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grpSp>
        <p:nvGrpSpPr>
          <p:cNvPr id="44" name="Google Shape;1048;p37"/>
          <p:cNvGrpSpPr/>
          <p:nvPr/>
        </p:nvGrpSpPr>
        <p:grpSpPr>
          <a:xfrm>
            <a:off x="5743205" y="3472634"/>
            <a:ext cx="486773" cy="521137"/>
            <a:chOff x="5029650" y="894850"/>
            <a:chExt cx="1559950" cy="1670075"/>
          </a:xfrm>
          <a:solidFill>
            <a:srgbClr val="66C4EC"/>
          </a:solidFill>
        </p:grpSpPr>
        <p:sp>
          <p:nvSpPr>
            <p:cNvPr id="45"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639;p32"/>
          <p:cNvGrpSpPr/>
          <p:nvPr/>
        </p:nvGrpSpPr>
        <p:grpSpPr>
          <a:xfrm>
            <a:off x="2935389" y="3472634"/>
            <a:ext cx="472533" cy="473852"/>
            <a:chOff x="1869175" y="3274825"/>
            <a:chExt cx="1567275" cy="1571650"/>
          </a:xfrm>
          <a:solidFill>
            <a:srgbClr val="66C4EC"/>
          </a:solidFill>
        </p:grpSpPr>
        <p:sp>
          <p:nvSpPr>
            <p:cNvPr id="5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375B76A-2CFF-D8E8-498D-DAB95B678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160" y="1055891"/>
            <a:ext cx="6837680" cy="374291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A7DCC53-32CC-3BB6-F349-11450246CE84}"/>
              </a:ext>
            </a:extLst>
          </p:cNvPr>
          <p:cNvSpPr txBox="1"/>
          <p:nvPr/>
        </p:nvSpPr>
        <p:spPr>
          <a:xfrm>
            <a:off x="1955800" y="253252"/>
            <a:ext cx="6035040" cy="461665"/>
          </a:xfrm>
          <a:prstGeom prst="rect">
            <a:avLst/>
          </a:prstGeom>
          <a:noFill/>
        </p:spPr>
        <p:txBody>
          <a:bodyPr wrap="square">
            <a:spAutoFit/>
          </a:bodyPr>
          <a:lstStyle/>
          <a:p>
            <a:r>
              <a:rPr lang="fr-FR" sz="2400" b="1" dirty="0">
                <a:solidFill>
                  <a:schemeClr val="bg1"/>
                </a:solidFill>
              </a:rPr>
              <a:t>Diagramme de cas d’utilisation global</a:t>
            </a:r>
            <a:endParaRPr lang="en-US" sz="2400" b="1" dirty="0">
              <a:solidFill>
                <a:schemeClr val="bg1"/>
              </a:solidFill>
            </a:endParaRPr>
          </a:p>
        </p:txBody>
      </p:sp>
    </p:spTree>
    <p:extLst>
      <p:ext uri="{BB962C8B-B14F-4D97-AF65-F5344CB8AC3E}">
        <p14:creationId xmlns:p14="http://schemas.microsoft.com/office/powerpoint/2010/main" val="460900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FC88147-D1DF-DA60-C9C8-D39378658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480" y="1010741"/>
            <a:ext cx="7051040" cy="385970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F9564F9-A76C-5679-B375-0E9B996D1323}"/>
              </a:ext>
            </a:extLst>
          </p:cNvPr>
          <p:cNvSpPr txBox="1"/>
          <p:nvPr/>
        </p:nvSpPr>
        <p:spPr>
          <a:xfrm>
            <a:off x="2062480" y="273050"/>
            <a:ext cx="6035040" cy="461665"/>
          </a:xfrm>
          <a:prstGeom prst="rect">
            <a:avLst/>
          </a:prstGeom>
          <a:noFill/>
        </p:spPr>
        <p:txBody>
          <a:bodyPr wrap="square">
            <a:spAutoFit/>
          </a:bodyPr>
          <a:lstStyle/>
          <a:p>
            <a:r>
              <a:rPr lang="fr-FR" sz="2400" b="1" dirty="0">
                <a:solidFill>
                  <a:schemeClr val="bg1"/>
                </a:solidFill>
              </a:rPr>
              <a:t>Diagramme de classe global</a:t>
            </a:r>
            <a:endParaRPr lang="en-US" sz="2400" b="1" dirty="0">
              <a:solidFill>
                <a:schemeClr val="bg1"/>
              </a:solidFill>
            </a:endParaRPr>
          </a:p>
        </p:txBody>
      </p:sp>
    </p:spTree>
    <p:extLst>
      <p:ext uri="{BB962C8B-B14F-4D97-AF65-F5344CB8AC3E}">
        <p14:creationId xmlns:p14="http://schemas.microsoft.com/office/powerpoint/2010/main" val="335764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cxnSp>
        <p:nvCxnSpPr>
          <p:cNvPr id="264" name="Google Shape;264;p24"/>
          <p:cNvCxnSpPr/>
          <p:nvPr/>
        </p:nvCxnSpPr>
        <p:spPr>
          <a:xfrm>
            <a:off x="3269673" y="2283850"/>
            <a:ext cx="6148552" cy="0"/>
          </a:xfrm>
          <a:prstGeom prst="straightConnector1">
            <a:avLst/>
          </a:prstGeom>
          <a:noFill/>
          <a:ln w="9525" cap="flat" cmpd="sng">
            <a:solidFill>
              <a:srgbClr val="66C4EC"/>
            </a:solidFill>
            <a:prstDash val="solid"/>
            <a:round/>
            <a:headEnd type="none" w="med" len="med"/>
            <a:tailEnd type="none" w="med" len="med"/>
          </a:ln>
        </p:spPr>
      </p:cxnSp>
      <p:sp>
        <p:nvSpPr>
          <p:cNvPr id="14" name="Google Shape;231;p23"/>
          <p:cNvSpPr txBox="1">
            <a:spLocks noGrp="1"/>
          </p:cNvSpPr>
          <p:nvPr>
            <p:ph type="ctrTitle" idx="4294967295"/>
          </p:nvPr>
        </p:nvSpPr>
        <p:spPr>
          <a:xfrm>
            <a:off x="3802926" y="1574335"/>
            <a:ext cx="5943600" cy="608013"/>
          </a:xfrm>
          <a:prstGeom prst="rect">
            <a:avLst/>
          </a:prstGeom>
          <a:ln>
            <a:noFill/>
          </a:ln>
        </p:spPr>
        <p:txBody>
          <a:bodyPr spcFirstLastPara="1" wrap="square" lIns="91425" tIns="91425" rIns="91425" bIns="91425" anchor="b" anchorCtr="0">
            <a:noAutofit/>
          </a:bodyPr>
          <a:lstStyle/>
          <a:p>
            <a:r>
              <a:rPr lang="en-US" sz="2000" dirty="0"/>
              <a:t>4. </a:t>
            </a:r>
            <a:r>
              <a:rPr lang="en-US" sz="1800" dirty="0"/>
              <a:t>Architecture et </a:t>
            </a:r>
            <a:r>
              <a:rPr lang="en-US" sz="1800" dirty="0" err="1"/>
              <a:t>Méthodologie</a:t>
            </a:r>
            <a:r>
              <a:rPr lang="en-US" sz="1800" dirty="0"/>
              <a:t> </a:t>
            </a:r>
            <a:r>
              <a:rPr lang="en-US" sz="1800" dirty="0" err="1"/>
              <a:t>adoptée</a:t>
            </a:r>
            <a:endParaRPr lang="en-US" sz="3200" dirty="0"/>
          </a:p>
        </p:txBody>
      </p:sp>
      <p:pic>
        <p:nvPicPr>
          <p:cNvPr id="294" name="Picture 293">
            <a:extLst>
              <a:ext uri="{FF2B5EF4-FFF2-40B4-BE49-F238E27FC236}">
                <a16:creationId xmlns:a16="http://schemas.microsoft.com/office/drawing/2014/main" id="{C0E06BFF-CC78-646F-13AC-8430A8085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614" y="1173163"/>
            <a:ext cx="2066059" cy="2066059"/>
          </a:xfrm>
          <a:prstGeom prst="rect">
            <a:avLst/>
          </a:prstGeom>
        </p:spPr>
      </p:pic>
    </p:spTree>
    <p:extLst>
      <p:ext uri="{BB962C8B-B14F-4D97-AF65-F5344CB8AC3E}">
        <p14:creationId xmlns:p14="http://schemas.microsoft.com/office/powerpoint/2010/main" val="3651499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F60FD43F-36D5-6B9D-ED16-62C5D9FEE7A6}"/>
              </a:ext>
            </a:extLst>
          </p:cNvPr>
          <p:cNvSpPr/>
          <p:nvPr/>
        </p:nvSpPr>
        <p:spPr>
          <a:xfrm>
            <a:off x="-179940" y="4059988"/>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B0F0"/>
                </a:solidFill>
              </a:rPr>
              <a:t>Conclusion et Perspectives </a:t>
            </a:r>
            <a:endParaRPr lang="en-US" dirty="0">
              <a:solidFill>
                <a:srgbClr val="00B0F0"/>
              </a:solidFill>
            </a:endParaRPr>
          </a:p>
        </p:txBody>
      </p:sp>
      <p:sp>
        <p:nvSpPr>
          <p:cNvPr id="55" name="Rectangle: Rounded Corners 54">
            <a:extLst>
              <a:ext uri="{FF2B5EF4-FFF2-40B4-BE49-F238E27FC236}">
                <a16:creationId xmlns:a16="http://schemas.microsoft.com/office/drawing/2014/main" id="{5A1BF2A7-63D5-6F1A-4862-0EBA7338EED6}"/>
              </a:ext>
            </a:extLst>
          </p:cNvPr>
          <p:cNvSpPr/>
          <p:nvPr/>
        </p:nvSpPr>
        <p:spPr>
          <a:xfrm rot="2689700">
            <a:off x="3803301" y="4043518"/>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C21F78F-0E71-436B-2880-CA2C31069686}"/>
              </a:ext>
            </a:extLst>
          </p:cNvPr>
          <p:cNvSpPr txBox="1"/>
          <p:nvPr/>
        </p:nvSpPr>
        <p:spPr>
          <a:xfrm>
            <a:off x="3822842" y="4059988"/>
            <a:ext cx="539558" cy="400110"/>
          </a:xfrm>
          <a:prstGeom prst="rect">
            <a:avLst/>
          </a:prstGeom>
          <a:noFill/>
          <a:ln>
            <a:noFill/>
          </a:ln>
        </p:spPr>
        <p:txBody>
          <a:bodyPr wrap="square" rtlCol="0">
            <a:spAutoFit/>
          </a:bodyPr>
          <a:lstStyle/>
          <a:p>
            <a:r>
              <a:rPr lang="fr-FR" sz="2000" b="1" dirty="0">
                <a:solidFill>
                  <a:schemeClr val="bg1"/>
                </a:solidFill>
              </a:rPr>
              <a:t>06</a:t>
            </a:r>
            <a:endParaRPr lang="en-US" sz="2000" b="1" dirty="0">
              <a:solidFill>
                <a:schemeClr val="bg1"/>
              </a:solidFill>
            </a:endParaRPr>
          </a:p>
        </p:txBody>
      </p:sp>
      <p:sp>
        <p:nvSpPr>
          <p:cNvPr id="51" name="Rectangle 50">
            <a:extLst>
              <a:ext uri="{FF2B5EF4-FFF2-40B4-BE49-F238E27FC236}">
                <a16:creationId xmlns:a16="http://schemas.microsoft.com/office/drawing/2014/main" id="{6F94B6E7-E69B-7FC5-908C-68428570E7DB}"/>
              </a:ext>
            </a:extLst>
          </p:cNvPr>
          <p:cNvSpPr/>
          <p:nvPr/>
        </p:nvSpPr>
        <p:spPr>
          <a:xfrm>
            <a:off x="327580" y="3550030"/>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rgbClr val="00B0F0"/>
                </a:solidFill>
              </a:rPr>
              <a:t>Réalisation</a:t>
            </a:r>
            <a:endParaRPr lang="en-US" sz="1600" dirty="0">
              <a:solidFill>
                <a:srgbClr val="00B0F0"/>
              </a:solidFill>
            </a:endParaRPr>
          </a:p>
        </p:txBody>
      </p:sp>
      <p:sp>
        <p:nvSpPr>
          <p:cNvPr id="52" name="Rectangle: Rounded Corners 51">
            <a:extLst>
              <a:ext uri="{FF2B5EF4-FFF2-40B4-BE49-F238E27FC236}">
                <a16:creationId xmlns:a16="http://schemas.microsoft.com/office/drawing/2014/main" id="{42582169-554B-E36D-2074-56D7136E5FE8}"/>
              </a:ext>
            </a:extLst>
          </p:cNvPr>
          <p:cNvSpPr/>
          <p:nvPr/>
        </p:nvSpPr>
        <p:spPr>
          <a:xfrm rot="2689700">
            <a:off x="4310821" y="3533560"/>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6A7FD766-9886-5D83-ABBD-3F1ED84AFE73}"/>
              </a:ext>
            </a:extLst>
          </p:cNvPr>
          <p:cNvSpPr txBox="1"/>
          <p:nvPr/>
        </p:nvSpPr>
        <p:spPr>
          <a:xfrm>
            <a:off x="4330362" y="3550030"/>
            <a:ext cx="539558" cy="400110"/>
          </a:xfrm>
          <a:prstGeom prst="rect">
            <a:avLst/>
          </a:prstGeom>
          <a:noFill/>
          <a:ln>
            <a:noFill/>
          </a:ln>
        </p:spPr>
        <p:txBody>
          <a:bodyPr wrap="square" rtlCol="0">
            <a:spAutoFit/>
          </a:bodyPr>
          <a:lstStyle/>
          <a:p>
            <a:r>
              <a:rPr lang="fr-FR" sz="2000" b="1" dirty="0">
                <a:solidFill>
                  <a:schemeClr val="bg1"/>
                </a:solidFill>
              </a:rPr>
              <a:t>05</a:t>
            </a:r>
            <a:endParaRPr lang="en-US" sz="2000" b="1" dirty="0">
              <a:solidFill>
                <a:schemeClr val="bg1"/>
              </a:solidFill>
            </a:endParaRPr>
          </a:p>
        </p:txBody>
      </p:sp>
      <p:sp>
        <p:nvSpPr>
          <p:cNvPr id="48" name="Rectangle 47">
            <a:extLst>
              <a:ext uri="{FF2B5EF4-FFF2-40B4-BE49-F238E27FC236}">
                <a16:creationId xmlns:a16="http://schemas.microsoft.com/office/drawing/2014/main" id="{CD8B74A0-EEBB-1D43-9528-5687B929A576}"/>
              </a:ext>
            </a:extLst>
          </p:cNvPr>
          <p:cNvSpPr/>
          <p:nvPr/>
        </p:nvSpPr>
        <p:spPr>
          <a:xfrm>
            <a:off x="327581" y="3015390"/>
            <a:ext cx="4602672"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B0F0"/>
                </a:solidFill>
              </a:rPr>
              <a:t>Architecture et </a:t>
            </a:r>
            <a:r>
              <a:rPr lang="en-US" sz="1600" dirty="0" err="1">
                <a:solidFill>
                  <a:srgbClr val="00B0F0"/>
                </a:solidFill>
              </a:rPr>
              <a:t>Méthodologie</a:t>
            </a:r>
            <a:r>
              <a:rPr lang="en-US" sz="1600" dirty="0">
                <a:solidFill>
                  <a:srgbClr val="00B0F0"/>
                </a:solidFill>
              </a:rPr>
              <a:t> </a:t>
            </a:r>
            <a:r>
              <a:rPr lang="en-US" sz="1600" dirty="0" err="1">
                <a:solidFill>
                  <a:srgbClr val="00B0F0"/>
                </a:solidFill>
              </a:rPr>
              <a:t>adoptée</a:t>
            </a:r>
            <a:endParaRPr lang="en-US" sz="1200" dirty="0">
              <a:solidFill>
                <a:srgbClr val="00B0F0"/>
              </a:solidFill>
            </a:endParaRPr>
          </a:p>
        </p:txBody>
      </p:sp>
      <p:sp>
        <p:nvSpPr>
          <p:cNvPr id="49" name="Rectangle: Rounded Corners 48">
            <a:extLst>
              <a:ext uri="{FF2B5EF4-FFF2-40B4-BE49-F238E27FC236}">
                <a16:creationId xmlns:a16="http://schemas.microsoft.com/office/drawing/2014/main" id="{48F47F91-A9E8-71D0-913D-2365AEABC8F2}"/>
              </a:ext>
            </a:extLst>
          </p:cNvPr>
          <p:cNvSpPr/>
          <p:nvPr/>
        </p:nvSpPr>
        <p:spPr>
          <a:xfrm rot="2689700">
            <a:off x="4691636" y="2998920"/>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88E949D2-1CFF-9A34-70EE-4BF797DD559F}"/>
              </a:ext>
            </a:extLst>
          </p:cNvPr>
          <p:cNvSpPr txBox="1"/>
          <p:nvPr/>
        </p:nvSpPr>
        <p:spPr>
          <a:xfrm>
            <a:off x="4711177" y="3015390"/>
            <a:ext cx="539558" cy="400110"/>
          </a:xfrm>
          <a:prstGeom prst="rect">
            <a:avLst/>
          </a:prstGeom>
          <a:noFill/>
          <a:ln>
            <a:noFill/>
          </a:ln>
        </p:spPr>
        <p:txBody>
          <a:bodyPr wrap="square" rtlCol="0">
            <a:spAutoFit/>
          </a:bodyPr>
          <a:lstStyle/>
          <a:p>
            <a:r>
              <a:rPr lang="fr-FR" sz="2000" b="1" dirty="0">
                <a:solidFill>
                  <a:schemeClr val="bg1"/>
                </a:solidFill>
              </a:rPr>
              <a:t>04</a:t>
            </a:r>
            <a:endParaRPr lang="en-US" sz="2000" b="1" dirty="0">
              <a:solidFill>
                <a:schemeClr val="bg1"/>
              </a:solidFill>
            </a:endParaRPr>
          </a:p>
        </p:txBody>
      </p:sp>
      <p:sp>
        <p:nvSpPr>
          <p:cNvPr id="45" name="Rectangle 44">
            <a:extLst>
              <a:ext uri="{FF2B5EF4-FFF2-40B4-BE49-F238E27FC236}">
                <a16:creationId xmlns:a16="http://schemas.microsoft.com/office/drawing/2014/main" id="{EBA2A149-A116-0B75-042E-3CE87F2B3EA0}"/>
              </a:ext>
            </a:extLst>
          </p:cNvPr>
          <p:cNvSpPr/>
          <p:nvPr/>
        </p:nvSpPr>
        <p:spPr>
          <a:xfrm>
            <a:off x="327580" y="1942531"/>
            <a:ext cx="4721079"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dirty="0">
                <a:solidFill>
                  <a:srgbClr val="00B0F0"/>
                </a:solidFill>
              </a:rPr>
              <a:t>Analyse des besoins et Conception</a:t>
            </a:r>
            <a:endParaRPr lang="en-US" dirty="0">
              <a:solidFill>
                <a:srgbClr val="00B0F0"/>
              </a:solidFill>
            </a:endParaRPr>
          </a:p>
        </p:txBody>
      </p:sp>
      <p:sp>
        <p:nvSpPr>
          <p:cNvPr id="46" name="Rectangle: Rounded Corners 45">
            <a:extLst>
              <a:ext uri="{FF2B5EF4-FFF2-40B4-BE49-F238E27FC236}">
                <a16:creationId xmlns:a16="http://schemas.microsoft.com/office/drawing/2014/main" id="{5BB5ACDA-5026-7333-DA37-F4BB61EC84B9}"/>
              </a:ext>
            </a:extLst>
          </p:cNvPr>
          <p:cNvSpPr/>
          <p:nvPr/>
        </p:nvSpPr>
        <p:spPr>
          <a:xfrm rot="2689700">
            <a:off x="4810043" y="1926061"/>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D4DC14F-F470-82E5-E0CC-EEC0CBF32823}"/>
              </a:ext>
            </a:extLst>
          </p:cNvPr>
          <p:cNvSpPr txBox="1"/>
          <p:nvPr/>
        </p:nvSpPr>
        <p:spPr>
          <a:xfrm>
            <a:off x="4829584" y="1942531"/>
            <a:ext cx="539558" cy="400110"/>
          </a:xfrm>
          <a:prstGeom prst="rect">
            <a:avLst/>
          </a:prstGeom>
          <a:noFill/>
          <a:ln>
            <a:noFill/>
          </a:ln>
        </p:spPr>
        <p:txBody>
          <a:bodyPr wrap="square" rtlCol="0">
            <a:spAutoFit/>
          </a:bodyPr>
          <a:lstStyle/>
          <a:p>
            <a:r>
              <a:rPr lang="fr-FR" sz="2000" b="1" dirty="0">
                <a:solidFill>
                  <a:schemeClr val="bg1"/>
                </a:solidFill>
              </a:rPr>
              <a:t>03</a:t>
            </a:r>
            <a:endParaRPr lang="en-US" sz="2000" b="1" dirty="0">
              <a:solidFill>
                <a:schemeClr val="bg1"/>
              </a:solidFill>
            </a:endParaRPr>
          </a:p>
        </p:txBody>
      </p:sp>
      <p:sp>
        <p:nvSpPr>
          <p:cNvPr id="42" name="Rectangle 41">
            <a:extLst>
              <a:ext uri="{FF2B5EF4-FFF2-40B4-BE49-F238E27FC236}">
                <a16:creationId xmlns:a16="http://schemas.microsoft.com/office/drawing/2014/main" id="{ACFF4A04-8CF6-0BC0-8A25-DAD7EE5CB75F}"/>
              </a:ext>
            </a:extLst>
          </p:cNvPr>
          <p:cNvSpPr/>
          <p:nvPr/>
        </p:nvSpPr>
        <p:spPr>
          <a:xfrm>
            <a:off x="302342" y="1357961"/>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B0F0"/>
                </a:solidFill>
              </a:rPr>
              <a:t>Etude </a:t>
            </a:r>
            <a:r>
              <a:rPr lang="en-US" sz="2000" dirty="0" err="1">
                <a:solidFill>
                  <a:srgbClr val="00B0F0"/>
                </a:solidFill>
              </a:rPr>
              <a:t>préalable</a:t>
            </a:r>
            <a:endParaRPr lang="en-US" sz="1600" dirty="0">
              <a:solidFill>
                <a:srgbClr val="00B0F0"/>
              </a:solidFill>
            </a:endParaRPr>
          </a:p>
        </p:txBody>
      </p:sp>
      <p:sp>
        <p:nvSpPr>
          <p:cNvPr id="43" name="Rectangle: Rounded Corners 42">
            <a:extLst>
              <a:ext uri="{FF2B5EF4-FFF2-40B4-BE49-F238E27FC236}">
                <a16:creationId xmlns:a16="http://schemas.microsoft.com/office/drawing/2014/main" id="{CDCF1855-F8E9-1988-ABED-60B0786A0392}"/>
              </a:ext>
            </a:extLst>
          </p:cNvPr>
          <p:cNvSpPr/>
          <p:nvPr/>
        </p:nvSpPr>
        <p:spPr>
          <a:xfrm rot="2689700">
            <a:off x="4285583" y="1341491"/>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8BACA9C-C327-0676-6F63-6930B8706156}"/>
              </a:ext>
            </a:extLst>
          </p:cNvPr>
          <p:cNvSpPr txBox="1"/>
          <p:nvPr/>
        </p:nvSpPr>
        <p:spPr>
          <a:xfrm>
            <a:off x="4305124" y="1357961"/>
            <a:ext cx="539558" cy="400110"/>
          </a:xfrm>
          <a:prstGeom prst="rect">
            <a:avLst/>
          </a:prstGeom>
          <a:noFill/>
          <a:ln>
            <a:noFill/>
          </a:ln>
        </p:spPr>
        <p:txBody>
          <a:bodyPr wrap="square" rtlCol="0">
            <a:spAutoFit/>
          </a:bodyPr>
          <a:lstStyle/>
          <a:p>
            <a:r>
              <a:rPr lang="fr-FR" sz="2000" b="1" dirty="0">
                <a:solidFill>
                  <a:schemeClr val="bg1"/>
                </a:solidFill>
              </a:rPr>
              <a:t>02</a:t>
            </a:r>
            <a:endParaRPr lang="en-US" sz="2000" b="1" dirty="0">
              <a:solidFill>
                <a:schemeClr val="bg1"/>
              </a:solidFill>
            </a:endParaRPr>
          </a:p>
        </p:txBody>
      </p:sp>
      <p:sp>
        <p:nvSpPr>
          <p:cNvPr id="27" name="Rectangle 26">
            <a:extLst>
              <a:ext uri="{FF2B5EF4-FFF2-40B4-BE49-F238E27FC236}">
                <a16:creationId xmlns:a16="http://schemas.microsoft.com/office/drawing/2014/main" id="{DCF87817-9480-D2C7-07C3-AB1AC72C9707}"/>
              </a:ext>
            </a:extLst>
          </p:cNvPr>
          <p:cNvSpPr/>
          <p:nvPr/>
        </p:nvSpPr>
        <p:spPr>
          <a:xfrm>
            <a:off x="-259603" y="799467"/>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err="1">
                <a:solidFill>
                  <a:srgbClr val="00B0F0"/>
                </a:solidFill>
              </a:rPr>
              <a:t>Contexte</a:t>
            </a:r>
            <a:r>
              <a:rPr lang="en-US" sz="1800" dirty="0">
                <a:solidFill>
                  <a:srgbClr val="00B0F0"/>
                </a:solidFill>
              </a:rPr>
              <a:t> </a:t>
            </a:r>
            <a:r>
              <a:rPr lang="en-US" sz="1800" dirty="0" err="1">
                <a:solidFill>
                  <a:srgbClr val="00B0F0"/>
                </a:solidFill>
              </a:rPr>
              <a:t>général</a:t>
            </a:r>
            <a:endParaRPr lang="en-US" sz="1800" dirty="0">
              <a:solidFill>
                <a:srgbClr val="00B0F0"/>
              </a:solidFill>
            </a:endParaRPr>
          </a:p>
        </p:txBody>
      </p:sp>
      <p:sp>
        <p:nvSpPr>
          <p:cNvPr id="28" name="Rectangle: Rounded Corners 27">
            <a:extLst>
              <a:ext uri="{FF2B5EF4-FFF2-40B4-BE49-F238E27FC236}">
                <a16:creationId xmlns:a16="http://schemas.microsoft.com/office/drawing/2014/main" id="{3DE2E3E6-7AB6-1133-AD9C-4A37843DADA5}"/>
              </a:ext>
            </a:extLst>
          </p:cNvPr>
          <p:cNvSpPr/>
          <p:nvPr/>
        </p:nvSpPr>
        <p:spPr>
          <a:xfrm rot="2689700">
            <a:off x="3723638" y="782997"/>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C7EFF5E-F80D-E18B-47C9-E18CC52D0A50}"/>
              </a:ext>
            </a:extLst>
          </p:cNvPr>
          <p:cNvSpPr txBox="1"/>
          <p:nvPr/>
        </p:nvSpPr>
        <p:spPr>
          <a:xfrm>
            <a:off x="3743179" y="799467"/>
            <a:ext cx="539558" cy="350597"/>
          </a:xfrm>
          <a:prstGeom prst="rect">
            <a:avLst/>
          </a:prstGeom>
          <a:noFill/>
          <a:ln>
            <a:noFill/>
          </a:ln>
        </p:spPr>
        <p:txBody>
          <a:bodyPr wrap="square" rtlCol="0">
            <a:spAutoFit/>
          </a:bodyPr>
          <a:lstStyle/>
          <a:p>
            <a:r>
              <a:rPr lang="fr-FR" sz="2000" b="1" dirty="0">
                <a:solidFill>
                  <a:schemeClr val="bg1"/>
                </a:solidFill>
              </a:rPr>
              <a:t>01</a:t>
            </a:r>
            <a:endParaRPr lang="en-US" sz="2000" b="1" dirty="0">
              <a:solidFill>
                <a:schemeClr val="bg1"/>
              </a:solidFill>
            </a:endParaRPr>
          </a:p>
        </p:txBody>
      </p:sp>
      <p:sp>
        <p:nvSpPr>
          <p:cNvPr id="21" name="Rectangle 20">
            <a:extLst>
              <a:ext uri="{FF2B5EF4-FFF2-40B4-BE49-F238E27FC236}">
                <a16:creationId xmlns:a16="http://schemas.microsoft.com/office/drawing/2014/main" id="{6D534533-8236-C088-8FD7-0EE0731F5950}"/>
              </a:ext>
            </a:extLst>
          </p:cNvPr>
          <p:cNvSpPr/>
          <p:nvPr/>
        </p:nvSpPr>
        <p:spPr>
          <a:xfrm>
            <a:off x="-1254310" y="646866"/>
            <a:ext cx="4196619" cy="3849767"/>
          </a:xfrm>
          <a:prstGeom prst="rect">
            <a:avLst/>
          </a:prstGeom>
          <a:gradFill flip="none" rotWithShape="1">
            <a:gsLst>
              <a:gs pos="0">
                <a:srgbClr val="00CCFF"/>
              </a:gs>
              <a:gs pos="100000">
                <a:srgbClr val="002060"/>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CADDBD80-C2A7-119D-4655-6C31EBA55D00}"/>
              </a:ext>
            </a:extLst>
          </p:cNvPr>
          <p:cNvSpPr/>
          <p:nvPr/>
        </p:nvSpPr>
        <p:spPr>
          <a:xfrm rot="2689700">
            <a:off x="1023982" y="969021"/>
            <a:ext cx="3328275" cy="3348429"/>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0FD301B-BDC8-BA33-76BA-0481AB86C791}"/>
              </a:ext>
            </a:extLst>
          </p:cNvPr>
          <p:cNvSpPr/>
          <p:nvPr/>
        </p:nvSpPr>
        <p:spPr>
          <a:xfrm rot="2689700">
            <a:off x="1411402" y="1346567"/>
            <a:ext cx="2572710" cy="2593335"/>
          </a:xfrm>
          <a:prstGeom prst="roundRect">
            <a:avLst/>
          </a:prstGeom>
          <a:solidFill>
            <a:schemeClr val="bg1">
              <a:alpha val="99000"/>
            </a:schemeClr>
          </a:solidFill>
          <a:ln>
            <a:noFill/>
          </a:ln>
          <a:effectLst>
            <a:outerShdw sx="110000" sy="110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D94E4F4-95AC-C43E-3B5C-9ACBFC3441D8}"/>
              </a:ext>
            </a:extLst>
          </p:cNvPr>
          <p:cNvSpPr txBox="1"/>
          <p:nvPr/>
        </p:nvSpPr>
        <p:spPr>
          <a:xfrm>
            <a:off x="1851326" y="2156251"/>
            <a:ext cx="4816439" cy="830997"/>
          </a:xfrm>
          <a:prstGeom prst="rect">
            <a:avLst/>
          </a:prstGeom>
          <a:noFill/>
        </p:spPr>
        <p:txBody>
          <a:bodyPr wrap="square" rtlCol="0">
            <a:spAutoFit/>
          </a:bodyPr>
          <a:lstStyle/>
          <a:p>
            <a:r>
              <a:rPr lang="fr-FR" sz="4800" b="1" dirty="0">
                <a:solidFill>
                  <a:srgbClr val="00B0F0"/>
                </a:solidFill>
                <a:latin typeface="72 Black" panose="020B0A04030603020204" pitchFamily="34" charset="0"/>
                <a:cs typeface="72 Black" panose="020B0A04030603020204" pitchFamily="34" charset="0"/>
              </a:rPr>
              <a:t>Plan</a:t>
            </a:r>
            <a:endParaRPr lang="en-US" sz="1800" b="1" dirty="0">
              <a:solidFill>
                <a:srgbClr val="00B0F0"/>
              </a:solidFill>
              <a:latin typeface="72 Black" panose="020B0A04030603020204" pitchFamily="34" charset="0"/>
              <a:cs typeface="72 Black" panose="020B0A04030603020204" pitchFamily="34" charset="0"/>
            </a:endParaRPr>
          </a:p>
        </p:txBody>
      </p:sp>
    </p:spTree>
    <p:extLst>
      <p:ext uri="{BB962C8B-B14F-4D97-AF65-F5344CB8AC3E}">
        <p14:creationId xmlns:p14="http://schemas.microsoft.com/office/powerpoint/2010/main" val="37663158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rint : du planning à la rétrospective Scrum">
            <a:extLst>
              <a:ext uri="{FF2B5EF4-FFF2-40B4-BE49-F238E27FC236}">
                <a16:creationId xmlns:a16="http://schemas.microsoft.com/office/drawing/2014/main" id="{643FB7F4-215C-E516-CC9B-83F0B602AC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1062631"/>
            <a:ext cx="7924800" cy="39692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FB5501-216A-14EF-616E-CB90A65EBB86}"/>
              </a:ext>
            </a:extLst>
          </p:cNvPr>
          <p:cNvSpPr txBox="1"/>
          <p:nvPr/>
        </p:nvSpPr>
        <p:spPr>
          <a:xfrm>
            <a:off x="3197263" y="230536"/>
            <a:ext cx="2749471" cy="584775"/>
          </a:xfrm>
          <a:prstGeom prst="rect">
            <a:avLst/>
          </a:prstGeom>
          <a:noFill/>
        </p:spPr>
        <p:txBody>
          <a:bodyPr wrap="none" rtlCol="0">
            <a:spAutoFit/>
          </a:bodyPr>
          <a:lstStyle/>
          <a:p>
            <a:r>
              <a:rPr lang="en-US" sz="3200" dirty="0" err="1">
                <a:solidFill>
                  <a:schemeClr val="bg1"/>
                </a:solidFill>
                <a:latin typeface="Roboto Black" panose="02000000000000000000" pitchFamily="2" charset="0"/>
                <a:ea typeface="Roboto Black" panose="02000000000000000000" pitchFamily="2" charset="0"/>
                <a:cs typeface="Roboto Black" panose="02000000000000000000" pitchFamily="2" charset="0"/>
              </a:rPr>
              <a:t>Méthodologie</a:t>
            </a:r>
            <a:endParaRPr lang="en-US" sz="32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Tree>
    <p:extLst>
      <p:ext uri="{BB962C8B-B14F-4D97-AF65-F5344CB8AC3E}">
        <p14:creationId xmlns:p14="http://schemas.microsoft.com/office/powerpoint/2010/main" val="2502592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 name="Google Shape;869;p44">
            <a:extLst>
              <a:ext uri="{FF2B5EF4-FFF2-40B4-BE49-F238E27FC236}">
                <a16:creationId xmlns:a16="http://schemas.microsoft.com/office/drawing/2014/main" id="{778EF616-8146-846A-ED28-A215827B7F5D}"/>
              </a:ext>
            </a:extLst>
          </p:cNvPr>
          <p:cNvSpPr txBox="1">
            <a:spLocks/>
          </p:cNvSpPr>
          <p:nvPr/>
        </p:nvSpPr>
        <p:spPr>
          <a:xfrm>
            <a:off x="2979981" y="242017"/>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US" dirty="0">
                <a:solidFill>
                  <a:schemeClr val="bg1"/>
                </a:solidFill>
              </a:rPr>
              <a:t>Planification</a:t>
            </a:r>
          </a:p>
        </p:txBody>
      </p:sp>
      <p:sp>
        <p:nvSpPr>
          <p:cNvPr id="3" name="Google Shape;870;p44">
            <a:extLst>
              <a:ext uri="{FF2B5EF4-FFF2-40B4-BE49-F238E27FC236}">
                <a16:creationId xmlns:a16="http://schemas.microsoft.com/office/drawing/2014/main" id="{02404AE1-7653-110D-196A-77B3C3AE7867}"/>
              </a:ext>
            </a:extLst>
          </p:cNvPr>
          <p:cNvSpPr txBox="1"/>
          <p:nvPr/>
        </p:nvSpPr>
        <p:spPr>
          <a:xfrm flipH="1">
            <a:off x="731467" y="1715404"/>
            <a:ext cx="18123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dirty="0">
                <a:solidFill>
                  <a:srgbClr val="66C4EC"/>
                </a:solidFill>
                <a:latin typeface="Outfit"/>
                <a:ea typeface="Outfit"/>
                <a:cs typeface="Outfit"/>
                <a:sym typeface="Outfit"/>
              </a:rPr>
              <a:t>Sprint 0</a:t>
            </a:r>
            <a:endParaRPr sz="2400" b="1" dirty="0">
              <a:solidFill>
                <a:srgbClr val="66C4EC"/>
              </a:solidFill>
              <a:latin typeface="Outfit"/>
              <a:ea typeface="Outfit"/>
              <a:cs typeface="Outfit"/>
              <a:sym typeface="Outfit"/>
            </a:endParaRPr>
          </a:p>
        </p:txBody>
      </p:sp>
      <p:sp>
        <p:nvSpPr>
          <p:cNvPr id="6" name="Google Shape;872;p44">
            <a:extLst>
              <a:ext uri="{FF2B5EF4-FFF2-40B4-BE49-F238E27FC236}">
                <a16:creationId xmlns:a16="http://schemas.microsoft.com/office/drawing/2014/main" id="{AC883680-4856-93FB-1A5B-2F145F005365}"/>
              </a:ext>
            </a:extLst>
          </p:cNvPr>
          <p:cNvSpPr txBox="1"/>
          <p:nvPr/>
        </p:nvSpPr>
        <p:spPr>
          <a:xfrm flipH="1">
            <a:off x="3202751" y="1714556"/>
            <a:ext cx="18123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sz="2400" b="1" dirty="0">
                <a:solidFill>
                  <a:srgbClr val="66C4EC"/>
                </a:solidFill>
                <a:latin typeface="Outfit"/>
                <a:ea typeface="Outfit"/>
                <a:cs typeface="Outfit"/>
                <a:sym typeface="Outfit"/>
              </a:rPr>
              <a:t>Sprint 1</a:t>
            </a:r>
            <a:endParaRPr sz="2400" b="1" dirty="0">
              <a:solidFill>
                <a:srgbClr val="66C4EC"/>
              </a:solidFill>
              <a:latin typeface="Outfit"/>
              <a:ea typeface="Outfit"/>
              <a:cs typeface="Outfit"/>
              <a:sym typeface="Outfit"/>
            </a:endParaRPr>
          </a:p>
        </p:txBody>
      </p:sp>
      <p:cxnSp>
        <p:nvCxnSpPr>
          <p:cNvPr id="7" name="Google Shape;878;p44">
            <a:extLst>
              <a:ext uri="{FF2B5EF4-FFF2-40B4-BE49-F238E27FC236}">
                <a16:creationId xmlns:a16="http://schemas.microsoft.com/office/drawing/2014/main" id="{B0175FC1-233A-A312-CFBB-1872B13BD884}"/>
              </a:ext>
            </a:extLst>
          </p:cNvPr>
          <p:cNvCxnSpPr>
            <a:stCxn id="14" idx="6"/>
            <a:endCxn id="15" idx="2"/>
          </p:cNvCxnSpPr>
          <p:nvPr/>
        </p:nvCxnSpPr>
        <p:spPr>
          <a:xfrm>
            <a:off x="1707425" y="1440150"/>
            <a:ext cx="2281678" cy="0"/>
          </a:xfrm>
          <a:prstGeom prst="straightConnector1">
            <a:avLst/>
          </a:prstGeom>
          <a:noFill/>
          <a:ln w="9525" cap="flat" cmpd="sng">
            <a:solidFill>
              <a:srgbClr val="00B0F0"/>
            </a:solidFill>
            <a:prstDash val="dash"/>
            <a:round/>
            <a:headEnd type="none" w="med" len="med"/>
            <a:tailEnd type="none" w="med" len="med"/>
          </a:ln>
        </p:spPr>
      </p:cxnSp>
      <p:cxnSp>
        <p:nvCxnSpPr>
          <p:cNvPr id="8" name="Google Shape;881;p44">
            <a:extLst>
              <a:ext uri="{FF2B5EF4-FFF2-40B4-BE49-F238E27FC236}">
                <a16:creationId xmlns:a16="http://schemas.microsoft.com/office/drawing/2014/main" id="{887E9CD4-55AE-E2EA-38FA-69070AC66053}"/>
              </a:ext>
            </a:extLst>
          </p:cNvPr>
          <p:cNvCxnSpPr>
            <a:stCxn id="15" idx="6"/>
            <a:endCxn id="16" idx="2"/>
          </p:cNvCxnSpPr>
          <p:nvPr/>
        </p:nvCxnSpPr>
        <p:spPr>
          <a:xfrm>
            <a:off x="4165503" y="1440150"/>
            <a:ext cx="2027199" cy="0"/>
          </a:xfrm>
          <a:prstGeom prst="straightConnector1">
            <a:avLst/>
          </a:prstGeom>
          <a:noFill/>
          <a:ln w="9525" cap="flat" cmpd="sng">
            <a:solidFill>
              <a:srgbClr val="00B0F0"/>
            </a:solidFill>
            <a:prstDash val="dash"/>
            <a:round/>
            <a:headEnd type="none" w="med" len="med"/>
            <a:tailEnd type="none" w="med" len="med"/>
          </a:ln>
        </p:spPr>
      </p:cxnSp>
      <p:cxnSp>
        <p:nvCxnSpPr>
          <p:cNvPr id="9" name="Google Shape;883;p44">
            <a:extLst>
              <a:ext uri="{FF2B5EF4-FFF2-40B4-BE49-F238E27FC236}">
                <a16:creationId xmlns:a16="http://schemas.microsoft.com/office/drawing/2014/main" id="{357C3BD2-1861-A742-DF73-56BDC842E70F}"/>
              </a:ext>
            </a:extLst>
          </p:cNvPr>
          <p:cNvCxnSpPr>
            <a:cxnSpLocks/>
            <a:stCxn id="16" idx="6"/>
          </p:cNvCxnSpPr>
          <p:nvPr/>
        </p:nvCxnSpPr>
        <p:spPr>
          <a:xfrm>
            <a:off x="6369102" y="1440150"/>
            <a:ext cx="1284765" cy="0"/>
          </a:xfrm>
          <a:prstGeom prst="straightConnector1">
            <a:avLst/>
          </a:prstGeom>
          <a:noFill/>
          <a:ln w="9525" cap="flat" cmpd="sng">
            <a:solidFill>
              <a:srgbClr val="00B0F0"/>
            </a:solidFill>
            <a:prstDash val="dash"/>
            <a:round/>
            <a:headEnd type="none" w="med" len="med"/>
            <a:tailEnd type="none" w="med" len="med"/>
          </a:ln>
        </p:spPr>
      </p:cxnSp>
      <p:cxnSp>
        <p:nvCxnSpPr>
          <p:cNvPr id="10" name="Google Shape;885;p44">
            <a:extLst>
              <a:ext uri="{FF2B5EF4-FFF2-40B4-BE49-F238E27FC236}">
                <a16:creationId xmlns:a16="http://schemas.microsoft.com/office/drawing/2014/main" id="{C1AE30A9-5FB4-7FEB-15EE-3A0381E0EF8A}"/>
              </a:ext>
            </a:extLst>
          </p:cNvPr>
          <p:cNvCxnSpPr>
            <a:cxnSpLocks/>
          </p:cNvCxnSpPr>
          <p:nvPr/>
        </p:nvCxnSpPr>
        <p:spPr>
          <a:xfrm>
            <a:off x="1619225" y="1528350"/>
            <a:ext cx="0" cy="334200"/>
          </a:xfrm>
          <a:prstGeom prst="straightConnector1">
            <a:avLst/>
          </a:prstGeom>
          <a:noFill/>
          <a:ln w="9525" cap="flat" cmpd="sng">
            <a:solidFill>
              <a:schemeClr val="dk1"/>
            </a:solidFill>
            <a:prstDash val="dash"/>
            <a:round/>
            <a:headEnd type="none" w="med" len="med"/>
            <a:tailEnd type="none" w="med" len="med"/>
          </a:ln>
        </p:spPr>
      </p:cxnSp>
      <p:cxnSp>
        <p:nvCxnSpPr>
          <p:cNvPr id="11" name="Google Shape;887;p44">
            <a:extLst>
              <a:ext uri="{FF2B5EF4-FFF2-40B4-BE49-F238E27FC236}">
                <a16:creationId xmlns:a16="http://schemas.microsoft.com/office/drawing/2014/main" id="{D84D413E-6B1B-D738-23EB-440056B6D56F}"/>
              </a:ext>
            </a:extLst>
          </p:cNvPr>
          <p:cNvCxnSpPr>
            <a:cxnSpLocks/>
          </p:cNvCxnSpPr>
          <p:nvPr/>
        </p:nvCxnSpPr>
        <p:spPr>
          <a:xfrm>
            <a:off x="6278994" y="1505772"/>
            <a:ext cx="0" cy="334200"/>
          </a:xfrm>
          <a:prstGeom prst="straightConnector1">
            <a:avLst/>
          </a:prstGeom>
          <a:noFill/>
          <a:ln w="9525" cap="flat" cmpd="sng">
            <a:solidFill>
              <a:srgbClr val="00B0F0"/>
            </a:solidFill>
            <a:prstDash val="dash"/>
            <a:round/>
            <a:headEnd type="none" w="med" len="med"/>
            <a:tailEnd type="none" w="med" len="med"/>
          </a:ln>
        </p:spPr>
      </p:cxnSp>
      <p:cxnSp>
        <p:nvCxnSpPr>
          <p:cNvPr id="12" name="Google Shape;897;p44">
            <a:extLst>
              <a:ext uri="{FF2B5EF4-FFF2-40B4-BE49-F238E27FC236}">
                <a16:creationId xmlns:a16="http://schemas.microsoft.com/office/drawing/2014/main" id="{56B1C44A-1E26-026B-7CB7-B2B0777BA64C}"/>
              </a:ext>
            </a:extLst>
          </p:cNvPr>
          <p:cNvCxnSpPr>
            <a:cxnSpLocks/>
          </p:cNvCxnSpPr>
          <p:nvPr/>
        </p:nvCxnSpPr>
        <p:spPr>
          <a:xfrm>
            <a:off x="1372980" y="3331232"/>
            <a:ext cx="3056486" cy="0"/>
          </a:xfrm>
          <a:prstGeom prst="straightConnector1">
            <a:avLst/>
          </a:prstGeom>
          <a:noFill/>
          <a:ln w="9525" cap="flat" cmpd="sng">
            <a:solidFill>
              <a:srgbClr val="00B0F0"/>
            </a:solidFill>
            <a:prstDash val="dash"/>
            <a:round/>
            <a:headEnd type="none" w="med" len="med"/>
            <a:tailEnd type="none" w="med" len="med"/>
          </a:ln>
        </p:spPr>
      </p:cxnSp>
      <p:cxnSp>
        <p:nvCxnSpPr>
          <p:cNvPr id="13" name="Google Shape;908;p44">
            <a:extLst>
              <a:ext uri="{FF2B5EF4-FFF2-40B4-BE49-F238E27FC236}">
                <a16:creationId xmlns:a16="http://schemas.microsoft.com/office/drawing/2014/main" id="{A9C5814C-0DB5-C691-F3F4-658E139E9290}"/>
              </a:ext>
            </a:extLst>
          </p:cNvPr>
          <p:cNvCxnSpPr>
            <a:cxnSpLocks/>
          </p:cNvCxnSpPr>
          <p:nvPr/>
        </p:nvCxnSpPr>
        <p:spPr>
          <a:xfrm flipH="1">
            <a:off x="1372980" y="1440150"/>
            <a:ext cx="6068199" cy="1844101"/>
          </a:xfrm>
          <a:prstGeom prst="bentConnector5">
            <a:avLst>
              <a:gd name="adj1" fmla="val -3767"/>
              <a:gd name="adj2" fmla="val 70814"/>
              <a:gd name="adj3" fmla="val 103767"/>
            </a:avLst>
          </a:prstGeom>
          <a:noFill/>
          <a:ln w="9525" cap="flat" cmpd="sng">
            <a:solidFill>
              <a:srgbClr val="00B0F0"/>
            </a:solidFill>
            <a:prstDash val="dash"/>
            <a:round/>
            <a:headEnd type="none" w="med" len="med"/>
            <a:tailEnd type="none" w="med" len="med"/>
          </a:ln>
        </p:spPr>
      </p:cxnSp>
      <p:sp>
        <p:nvSpPr>
          <p:cNvPr id="14" name="Google Shape;879;p44">
            <a:extLst>
              <a:ext uri="{FF2B5EF4-FFF2-40B4-BE49-F238E27FC236}">
                <a16:creationId xmlns:a16="http://schemas.microsoft.com/office/drawing/2014/main" id="{5EC53C0C-F07C-0498-6282-8D96A942E0E9}"/>
              </a:ext>
            </a:extLst>
          </p:cNvPr>
          <p:cNvSpPr/>
          <p:nvPr/>
        </p:nvSpPr>
        <p:spPr>
          <a:xfrm>
            <a:off x="1531025" y="1351950"/>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80;p44">
            <a:extLst>
              <a:ext uri="{FF2B5EF4-FFF2-40B4-BE49-F238E27FC236}">
                <a16:creationId xmlns:a16="http://schemas.microsoft.com/office/drawing/2014/main" id="{0FC4314F-D3C9-9E3C-57D5-1869A19221B3}"/>
              </a:ext>
            </a:extLst>
          </p:cNvPr>
          <p:cNvSpPr/>
          <p:nvPr/>
        </p:nvSpPr>
        <p:spPr>
          <a:xfrm>
            <a:off x="3989103" y="1351950"/>
            <a:ext cx="176400" cy="176400"/>
          </a:xfrm>
          <a:prstGeom prst="ellipse">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82;p44">
            <a:extLst>
              <a:ext uri="{FF2B5EF4-FFF2-40B4-BE49-F238E27FC236}">
                <a16:creationId xmlns:a16="http://schemas.microsoft.com/office/drawing/2014/main" id="{4F5B7D94-519E-B8CE-3091-CDE4CF87FECA}"/>
              </a:ext>
            </a:extLst>
          </p:cNvPr>
          <p:cNvSpPr/>
          <p:nvPr/>
        </p:nvSpPr>
        <p:spPr>
          <a:xfrm>
            <a:off x="6192702" y="1351950"/>
            <a:ext cx="176400" cy="176400"/>
          </a:xfrm>
          <a:prstGeom prst="ellipse">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8;p44">
            <a:extLst>
              <a:ext uri="{FF2B5EF4-FFF2-40B4-BE49-F238E27FC236}">
                <a16:creationId xmlns:a16="http://schemas.microsoft.com/office/drawing/2014/main" id="{B8305C21-5071-3CCB-E123-8C28250CC83E}"/>
              </a:ext>
            </a:extLst>
          </p:cNvPr>
          <p:cNvSpPr/>
          <p:nvPr/>
        </p:nvSpPr>
        <p:spPr>
          <a:xfrm>
            <a:off x="1285508" y="3220063"/>
            <a:ext cx="176400" cy="176400"/>
          </a:xfrm>
          <a:prstGeom prst="ellipse">
            <a:avLst/>
          </a:prstGeom>
          <a:solidFill>
            <a:srgbClr val="FFFF00"/>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roupe 21">
            <a:extLst>
              <a:ext uri="{FF2B5EF4-FFF2-40B4-BE49-F238E27FC236}">
                <a16:creationId xmlns:a16="http://schemas.microsoft.com/office/drawing/2014/main" id="{BFC071B0-8808-C023-6A1E-A876BF65CAB4}"/>
              </a:ext>
            </a:extLst>
          </p:cNvPr>
          <p:cNvGrpSpPr/>
          <p:nvPr/>
        </p:nvGrpSpPr>
        <p:grpSpPr>
          <a:xfrm>
            <a:off x="4376468" y="3252831"/>
            <a:ext cx="176400" cy="510625"/>
            <a:chOff x="7422824" y="1351950"/>
            <a:chExt cx="176400" cy="510625"/>
          </a:xfrm>
          <a:solidFill>
            <a:srgbClr val="FFFF00"/>
          </a:solidFill>
        </p:grpSpPr>
        <p:cxnSp>
          <p:nvCxnSpPr>
            <p:cNvPr id="20" name="Google Shape;888;p44">
              <a:extLst>
                <a:ext uri="{FF2B5EF4-FFF2-40B4-BE49-F238E27FC236}">
                  <a16:creationId xmlns:a16="http://schemas.microsoft.com/office/drawing/2014/main" id="{A4B9EBE7-A870-C4CE-3A7F-8A9450DBDEA7}"/>
                </a:ext>
              </a:extLst>
            </p:cNvPr>
            <p:cNvCxnSpPr>
              <a:stCxn id="21" idx="4"/>
            </p:cNvCxnSpPr>
            <p:nvPr/>
          </p:nvCxnSpPr>
          <p:spPr>
            <a:xfrm flipH="1">
              <a:off x="7510975" y="1528350"/>
              <a:ext cx="49" cy="334225"/>
            </a:xfrm>
            <a:prstGeom prst="straightConnector1">
              <a:avLst/>
            </a:prstGeom>
            <a:grpFill/>
            <a:ln w="9525" cap="flat" cmpd="sng">
              <a:solidFill>
                <a:srgbClr val="00B0F0"/>
              </a:solidFill>
              <a:prstDash val="dash"/>
              <a:round/>
              <a:headEnd type="none" w="med" len="med"/>
              <a:tailEnd type="none" w="med" len="med"/>
            </a:ln>
          </p:spPr>
        </p:cxnSp>
        <p:sp>
          <p:nvSpPr>
            <p:cNvPr id="21" name="Google Shape;884;p44">
              <a:extLst>
                <a:ext uri="{FF2B5EF4-FFF2-40B4-BE49-F238E27FC236}">
                  <a16:creationId xmlns:a16="http://schemas.microsoft.com/office/drawing/2014/main" id="{3977ED84-3D77-40A9-A98F-B4D6F84331A7}"/>
                </a:ext>
              </a:extLst>
            </p:cNvPr>
            <p:cNvSpPr/>
            <p:nvPr/>
          </p:nvSpPr>
          <p:spPr>
            <a:xfrm>
              <a:off x="7422824" y="1351950"/>
              <a:ext cx="176400" cy="176400"/>
            </a:xfrm>
            <a:prstGeom prst="ellipse">
              <a:avLst/>
            </a:prstGeom>
            <a:grp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 name="Google Shape;885;p44">
            <a:extLst>
              <a:ext uri="{FF2B5EF4-FFF2-40B4-BE49-F238E27FC236}">
                <a16:creationId xmlns:a16="http://schemas.microsoft.com/office/drawing/2014/main" id="{6EB4FFD2-D1CF-24F4-171B-7CE74105E082}"/>
              </a:ext>
            </a:extLst>
          </p:cNvPr>
          <p:cNvCxnSpPr>
            <a:cxnSpLocks/>
          </p:cNvCxnSpPr>
          <p:nvPr/>
        </p:nvCxnSpPr>
        <p:spPr>
          <a:xfrm>
            <a:off x="1361691" y="3385174"/>
            <a:ext cx="0" cy="334200"/>
          </a:xfrm>
          <a:prstGeom prst="straightConnector1">
            <a:avLst/>
          </a:prstGeom>
          <a:noFill/>
          <a:ln w="9525" cap="flat" cmpd="sng">
            <a:solidFill>
              <a:srgbClr val="00B0F0"/>
            </a:solidFill>
            <a:prstDash val="dash"/>
            <a:round/>
            <a:headEnd type="none" w="med" len="med"/>
            <a:tailEnd type="none" w="med" len="med"/>
          </a:ln>
        </p:spPr>
      </p:cxnSp>
      <p:cxnSp>
        <p:nvCxnSpPr>
          <p:cNvPr id="23" name="Google Shape;885;p44">
            <a:extLst>
              <a:ext uri="{FF2B5EF4-FFF2-40B4-BE49-F238E27FC236}">
                <a16:creationId xmlns:a16="http://schemas.microsoft.com/office/drawing/2014/main" id="{D2D4E436-6DFC-BC34-2E50-07EDC4FC5056}"/>
              </a:ext>
            </a:extLst>
          </p:cNvPr>
          <p:cNvCxnSpPr>
            <a:cxnSpLocks/>
          </p:cNvCxnSpPr>
          <p:nvPr/>
        </p:nvCxnSpPr>
        <p:spPr>
          <a:xfrm>
            <a:off x="4076541" y="1528350"/>
            <a:ext cx="0" cy="334200"/>
          </a:xfrm>
          <a:prstGeom prst="straightConnector1">
            <a:avLst/>
          </a:prstGeom>
          <a:noFill/>
          <a:ln w="9525" cap="flat" cmpd="sng">
            <a:solidFill>
              <a:srgbClr val="00B0F0"/>
            </a:solidFill>
            <a:prstDash val="dash"/>
            <a:round/>
            <a:headEnd type="none" w="med" len="med"/>
            <a:tailEnd type="none" w="med" len="med"/>
          </a:ln>
        </p:spPr>
      </p:cxnSp>
      <p:sp>
        <p:nvSpPr>
          <p:cNvPr id="24" name="Google Shape;872;p44">
            <a:extLst>
              <a:ext uri="{FF2B5EF4-FFF2-40B4-BE49-F238E27FC236}">
                <a16:creationId xmlns:a16="http://schemas.microsoft.com/office/drawing/2014/main" id="{7054390F-60E2-CE88-5E55-2B9DC0DD1EC0}"/>
              </a:ext>
            </a:extLst>
          </p:cNvPr>
          <p:cNvSpPr txBox="1"/>
          <p:nvPr/>
        </p:nvSpPr>
        <p:spPr>
          <a:xfrm flipH="1">
            <a:off x="5372844" y="1665310"/>
            <a:ext cx="1812300" cy="572700"/>
          </a:xfrm>
          <a:prstGeom prst="rect">
            <a:avLst/>
          </a:prstGeom>
          <a:noFill/>
          <a:ln>
            <a:noFill/>
          </a:ln>
        </p:spPr>
        <p:txBody>
          <a:bodyPr spcFirstLastPara="1" wrap="square" lIns="91425" tIns="91425" rIns="91425" bIns="91425" anchor="b" anchorCtr="0">
            <a:noAutofit/>
          </a:bodyPr>
          <a:lstStyle/>
          <a:p>
            <a:pPr lvl="0" algn="ctr"/>
            <a:r>
              <a:rPr lang="fr-FR" sz="2400" b="1" dirty="0">
                <a:solidFill>
                  <a:srgbClr val="66C4EC"/>
                </a:solidFill>
                <a:latin typeface="Outfit"/>
                <a:ea typeface="Outfit"/>
                <a:cs typeface="Outfit"/>
                <a:sym typeface="Outfit"/>
              </a:rPr>
              <a:t>Sprint 2</a:t>
            </a:r>
          </a:p>
        </p:txBody>
      </p:sp>
      <p:sp>
        <p:nvSpPr>
          <p:cNvPr id="25" name="Google Shape;872;p44">
            <a:extLst>
              <a:ext uri="{FF2B5EF4-FFF2-40B4-BE49-F238E27FC236}">
                <a16:creationId xmlns:a16="http://schemas.microsoft.com/office/drawing/2014/main" id="{3FD3ECA0-60E8-70FF-ECAC-60575B0043E5}"/>
              </a:ext>
            </a:extLst>
          </p:cNvPr>
          <p:cNvSpPr txBox="1"/>
          <p:nvPr/>
        </p:nvSpPr>
        <p:spPr>
          <a:xfrm flipH="1">
            <a:off x="538877" y="3590076"/>
            <a:ext cx="1812300" cy="572700"/>
          </a:xfrm>
          <a:prstGeom prst="rect">
            <a:avLst/>
          </a:prstGeom>
          <a:noFill/>
          <a:ln>
            <a:noFill/>
          </a:ln>
        </p:spPr>
        <p:txBody>
          <a:bodyPr spcFirstLastPara="1" wrap="square" lIns="91425" tIns="91425" rIns="91425" bIns="91425" anchor="b" anchorCtr="0">
            <a:noAutofit/>
          </a:bodyPr>
          <a:lstStyle/>
          <a:p>
            <a:pPr lvl="0" algn="ctr"/>
            <a:r>
              <a:rPr lang="fr-FR" sz="2400" b="1" dirty="0">
                <a:solidFill>
                  <a:srgbClr val="66C4EC"/>
                </a:solidFill>
                <a:latin typeface="Outfit"/>
                <a:ea typeface="Outfit"/>
                <a:cs typeface="Outfit"/>
                <a:sym typeface="Outfit"/>
              </a:rPr>
              <a:t>Sprint 3</a:t>
            </a:r>
          </a:p>
        </p:txBody>
      </p:sp>
      <p:sp>
        <p:nvSpPr>
          <p:cNvPr id="26" name="Google Shape;872;p44">
            <a:extLst>
              <a:ext uri="{FF2B5EF4-FFF2-40B4-BE49-F238E27FC236}">
                <a16:creationId xmlns:a16="http://schemas.microsoft.com/office/drawing/2014/main" id="{921EFD90-AC70-4804-7B3D-823CC00DB871}"/>
              </a:ext>
            </a:extLst>
          </p:cNvPr>
          <p:cNvSpPr txBox="1"/>
          <p:nvPr/>
        </p:nvSpPr>
        <p:spPr>
          <a:xfrm flipH="1">
            <a:off x="3560544" y="3541077"/>
            <a:ext cx="1812300" cy="572700"/>
          </a:xfrm>
          <a:prstGeom prst="rect">
            <a:avLst/>
          </a:prstGeom>
          <a:noFill/>
          <a:ln>
            <a:noFill/>
          </a:ln>
        </p:spPr>
        <p:txBody>
          <a:bodyPr spcFirstLastPara="1" wrap="square" lIns="91425" tIns="91425" rIns="91425" bIns="91425" anchor="b" anchorCtr="0">
            <a:noAutofit/>
          </a:bodyPr>
          <a:lstStyle/>
          <a:p>
            <a:pPr lvl="0" algn="ctr"/>
            <a:r>
              <a:rPr lang="fr-FR" sz="2400" b="1" dirty="0">
                <a:solidFill>
                  <a:srgbClr val="66C4EC"/>
                </a:solidFill>
                <a:latin typeface="Outfit"/>
                <a:ea typeface="Outfit"/>
                <a:cs typeface="Outfit"/>
                <a:sym typeface="Outfit"/>
              </a:rPr>
              <a:t>Sprint 4</a:t>
            </a:r>
          </a:p>
        </p:txBody>
      </p:sp>
      <p:sp>
        <p:nvSpPr>
          <p:cNvPr id="27" name="ZoneTexte 921">
            <a:extLst>
              <a:ext uri="{FF2B5EF4-FFF2-40B4-BE49-F238E27FC236}">
                <a16:creationId xmlns:a16="http://schemas.microsoft.com/office/drawing/2014/main" id="{548E65EE-448F-B63C-BC5C-4668E0E66D91}"/>
              </a:ext>
            </a:extLst>
          </p:cNvPr>
          <p:cNvSpPr txBox="1"/>
          <p:nvPr/>
        </p:nvSpPr>
        <p:spPr>
          <a:xfrm>
            <a:off x="517115" y="2162794"/>
            <a:ext cx="2384445" cy="584775"/>
          </a:xfrm>
          <a:prstGeom prst="rect">
            <a:avLst/>
          </a:prstGeom>
          <a:noFill/>
        </p:spPr>
        <p:txBody>
          <a:bodyPr wrap="square" rtlCol="0">
            <a:spAutoFit/>
          </a:bodyPr>
          <a:lstStyle/>
          <a:p>
            <a:pPr algn="ctr"/>
            <a:r>
              <a:rPr lang="fr-FR" sz="1600" dirty="0">
                <a:solidFill>
                  <a:schemeClr val="bg1"/>
                </a:solidFill>
              </a:rPr>
              <a:t>Lancement et analyse du projet </a:t>
            </a:r>
            <a:endParaRPr lang="fr-FR" sz="1600" dirty="0">
              <a:solidFill>
                <a:schemeClr val="bg1"/>
              </a:solidFill>
              <a:latin typeface="Arial Rounded MT Bold" panose="020F0704030504030204" pitchFamily="34" charset="0"/>
            </a:endParaRPr>
          </a:p>
        </p:txBody>
      </p:sp>
      <p:sp>
        <p:nvSpPr>
          <p:cNvPr id="28" name="ZoneTexte 923">
            <a:extLst>
              <a:ext uri="{FF2B5EF4-FFF2-40B4-BE49-F238E27FC236}">
                <a16:creationId xmlns:a16="http://schemas.microsoft.com/office/drawing/2014/main" id="{BB2849A3-2D4C-E7B8-DA3D-0867B5B8883A}"/>
              </a:ext>
            </a:extLst>
          </p:cNvPr>
          <p:cNvSpPr txBox="1"/>
          <p:nvPr/>
        </p:nvSpPr>
        <p:spPr>
          <a:xfrm>
            <a:off x="2758119" y="2166290"/>
            <a:ext cx="2652909" cy="584775"/>
          </a:xfrm>
          <a:prstGeom prst="rect">
            <a:avLst/>
          </a:prstGeom>
          <a:noFill/>
        </p:spPr>
        <p:txBody>
          <a:bodyPr wrap="square" rtlCol="0">
            <a:spAutoFit/>
          </a:bodyPr>
          <a:lstStyle/>
          <a:p>
            <a:pPr algn="ctr"/>
            <a:r>
              <a:rPr lang="en-US" sz="1600" dirty="0">
                <a:solidFill>
                  <a:schemeClr val="bg1"/>
                </a:solidFill>
              </a:rPr>
              <a:t>gestion profile et authentication</a:t>
            </a:r>
            <a:endParaRPr lang="fr-FR" sz="2000" dirty="0">
              <a:solidFill>
                <a:schemeClr val="bg1"/>
              </a:solidFill>
              <a:latin typeface="Arial Rounded MT Bold" panose="020F0704030504030204" pitchFamily="34" charset="0"/>
            </a:endParaRPr>
          </a:p>
        </p:txBody>
      </p:sp>
      <p:sp>
        <p:nvSpPr>
          <p:cNvPr id="29" name="ZoneTexte 924">
            <a:extLst>
              <a:ext uri="{FF2B5EF4-FFF2-40B4-BE49-F238E27FC236}">
                <a16:creationId xmlns:a16="http://schemas.microsoft.com/office/drawing/2014/main" id="{0D5D237B-D4D8-5CA8-A592-349880F427E7}"/>
              </a:ext>
            </a:extLst>
          </p:cNvPr>
          <p:cNvSpPr txBox="1"/>
          <p:nvPr/>
        </p:nvSpPr>
        <p:spPr>
          <a:xfrm>
            <a:off x="5251329" y="2098765"/>
            <a:ext cx="2349549" cy="584775"/>
          </a:xfrm>
          <a:prstGeom prst="rect">
            <a:avLst/>
          </a:prstGeom>
          <a:noFill/>
        </p:spPr>
        <p:txBody>
          <a:bodyPr wrap="square" rtlCol="0">
            <a:spAutoFit/>
          </a:bodyPr>
          <a:lstStyle/>
          <a:p>
            <a:pPr algn="ctr"/>
            <a:r>
              <a:rPr lang="en-US" sz="1600" dirty="0">
                <a:solidFill>
                  <a:schemeClr val="bg1"/>
                </a:solidFill>
              </a:rPr>
              <a:t>gestion des particulier(</a:t>
            </a:r>
            <a:r>
              <a:rPr lang="en-US" sz="1600" dirty="0" err="1">
                <a:solidFill>
                  <a:schemeClr val="bg1"/>
                </a:solidFill>
              </a:rPr>
              <a:t>gardien</a:t>
            </a:r>
            <a:r>
              <a:rPr lang="en-US" sz="1600" dirty="0">
                <a:solidFill>
                  <a:schemeClr val="bg1"/>
                </a:solidFill>
              </a:rPr>
              <a:t>)</a:t>
            </a:r>
            <a:endParaRPr lang="fr-FR" sz="2000" dirty="0">
              <a:solidFill>
                <a:schemeClr val="bg1"/>
              </a:solidFill>
              <a:latin typeface="Arial Rounded MT Bold" panose="020F0704030504030204" pitchFamily="34" charset="0"/>
            </a:endParaRPr>
          </a:p>
        </p:txBody>
      </p:sp>
      <p:sp>
        <p:nvSpPr>
          <p:cNvPr id="30" name="ZoneTexte 925">
            <a:extLst>
              <a:ext uri="{FF2B5EF4-FFF2-40B4-BE49-F238E27FC236}">
                <a16:creationId xmlns:a16="http://schemas.microsoft.com/office/drawing/2014/main" id="{017A5BF3-5F12-7AD5-F145-6C4E98BA4F57}"/>
              </a:ext>
            </a:extLst>
          </p:cNvPr>
          <p:cNvSpPr txBox="1"/>
          <p:nvPr/>
        </p:nvSpPr>
        <p:spPr>
          <a:xfrm>
            <a:off x="562855" y="4058347"/>
            <a:ext cx="1927131" cy="338554"/>
          </a:xfrm>
          <a:prstGeom prst="rect">
            <a:avLst/>
          </a:prstGeom>
          <a:noFill/>
        </p:spPr>
        <p:txBody>
          <a:bodyPr wrap="none" rtlCol="0">
            <a:spAutoFit/>
          </a:bodyPr>
          <a:lstStyle/>
          <a:p>
            <a:r>
              <a:rPr lang="en-US" sz="1600" dirty="0">
                <a:solidFill>
                  <a:schemeClr val="bg1"/>
                </a:solidFill>
              </a:rPr>
              <a:t>gestion des </a:t>
            </a:r>
            <a:r>
              <a:rPr lang="en-US" sz="1600" dirty="0" err="1">
                <a:solidFill>
                  <a:schemeClr val="bg1"/>
                </a:solidFill>
              </a:rPr>
              <a:t>chenils</a:t>
            </a:r>
            <a:endParaRPr lang="fr-FR" sz="2000" dirty="0">
              <a:solidFill>
                <a:schemeClr val="bg1"/>
              </a:solidFill>
              <a:latin typeface="Arial Rounded MT Bold" panose="020F0704030504030204" pitchFamily="34" charset="0"/>
            </a:endParaRPr>
          </a:p>
        </p:txBody>
      </p:sp>
      <p:sp>
        <p:nvSpPr>
          <p:cNvPr id="31" name="ZoneTexte 926">
            <a:extLst>
              <a:ext uri="{FF2B5EF4-FFF2-40B4-BE49-F238E27FC236}">
                <a16:creationId xmlns:a16="http://schemas.microsoft.com/office/drawing/2014/main" id="{A6781BE2-15D9-9CB4-BD72-A853270048F0}"/>
              </a:ext>
            </a:extLst>
          </p:cNvPr>
          <p:cNvSpPr txBox="1"/>
          <p:nvPr/>
        </p:nvSpPr>
        <p:spPr>
          <a:xfrm>
            <a:off x="3259353" y="4058347"/>
            <a:ext cx="2408032" cy="338554"/>
          </a:xfrm>
          <a:prstGeom prst="rect">
            <a:avLst/>
          </a:prstGeom>
          <a:noFill/>
        </p:spPr>
        <p:txBody>
          <a:bodyPr wrap="none" rtlCol="0">
            <a:spAutoFit/>
          </a:bodyPr>
          <a:lstStyle/>
          <a:p>
            <a:r>
              <a:rPr lang="en-US" sz="1600" dirty="0">
                <a:solidFill>
                  <a:schemeClr val="bg1"/>
                </a:solidFill>
              </a:rPr>
              <a:t>gestion de </a:t>
            </a:r>
            <a:r>
              <a:rPr lang="en-US" sz="1600" dirty="0" err="1">
                <a:solidFill>
                  <a:schemeClr val="bg1"/>
                </a:solidFill>
              </a:rPr>
              <a:t>pertes</a:t>
            </a:r>
            <a:r>
              <a:rPr lang="en-US" sz="1600" dirty="0">
                <a:solidFill>
                  <a:schemeClr val="bg1"/>
                </a:solidFill>
              </a:rPr>
              <a:t> </a:t>
            </a:r>
            <a:r>
              <a:rPr lang="en-US" sz="1600" dirty="0" err="1">
                <a:solidFill>
                  <a:schemeClr val="bg1"/>
                </a:solidFill>
              </a:rPr>
              <a:t>chiens</a:t>
            </a:r>
            <a:endParaRPr lang="fr-FR" sz="2000" dirty="0">
              <a:solidFill>
                <a:schemeClr val="bg1"/>
              </a:solidFill>
              <a:latin typeface="Arial Rounded MT Bold" panose="020F0704030504030204" pitchFamily="34" charset="0"/>
            </a:endParaRPr>
          </a:p>
        </p:txBody>
      </p:sp>
      <p:grpSp>
        <p:nvGrpSpPr>
          <p:cNvPr id="33" name="Groupe 5">
            <a:extLst>
              <a:ext uri="{FF2B5EF4-FFF2-40B4-BE49-F238E27FC236}">
                <a16:creationId xmlns:a16="http://schemas.microsoft.com/office/drawing/2014/main" id="{AF6F8B66-9869-169A-1940-78B8A3A609A2}"/>
              </a:ext>
            </a:extLst>
          </p:cNvPr>
          <p:cNvGrpSpPr/>
          <p:nvPr/>
        </p:nvGrpSpPr>
        <p:grpSpPr>
          <a:xfrm>
            <a:off x="1526421" y="1351950"/>
            <a:ext cx="176400" cy="510600"/>
            <a:chOff x="1525947" y="1351950"/>
            <a:chExt cx="176400" cy="510600"/>
          </a:xfrm>
          <a:solidFill>
            <a:srgbClr val="FFFF00"/>
          </a:solidFill>
        </p:grpSpPr>
        <p:cxnSp>
          <p:nvCxnSpPr>
            <p:cNvPr id="34" name="Google Shape;885;p44">
              <a:extLst>
                <a:ext uri="{FF2B5EF4-FFF2-40B4-BE49-F238E27FC236}">
                  <a16:creationId xmlns:a16="http://schemas.microsoft.com/office/drawing/2014/main" id="{BF54C833-9927-C933-E557-2FC7FE7CA3F5}"/>
                </a:ext>
              </a:extLst>
            </p:cNvPr>
            <p:cNvCxnSpPr>
              <a:cxnSpLocks/>
            </p:cNvCxnSpPr>
            <p:nvPr/>
          </p:nvCxnSpPr>
          <p:spPr>
            <a:xfrm>
              <a:off x="1614147" y="1528350"/>
              <a:ext cx="0" cy="334200"/>
            </a:xfrm>
            <a:prstGeom prst="straightConnector1">
              <a:avLst/>
            </a:prstGeom>
            <a:grpFill/>
            <a:ln w="9525" cap="flat" cmpd="sng">
              <a:solidFill>
                <a:srgbClr val="00B0F0"/>
              </a:solidFill>
              <a:prstDash val="dash"/>
              <a:round/>
              <a:headEnd type="none" w="med" len="med"/>
              <a:tailEnd type="none" w="med" len="med"/>
            </a:ln>
          </p:spPr>
        </p:cxnSp>
        <p:sp>
          <p:nvSpPr>
            <p:cNvPr id="35" name="Google Shape;879;p44">
              <a:extLst>
                <a:ext uri="{FF2B5EF4-FFF2-40B4-BE49-F238E27FC236}">
                  <a16:creationId xmlns:a16="http://schemas.microsoft.com/office/drawing/2014/main" id="{7C489C77-C6BF-DD07-8E1A-7A603598A8FF}"/>
                </a:ext>
              </a:extLst>
            </p:cNvPr>
            <p:cNvSpPr/>
            <p:nvPr/>
          </p:nvSpPr>
          <p:spPr>
            <a:xfrm>
              <a:off x="1525947" y="1351950"/>
              <a:ext cx="176400" cy="176400"/>
            </a:xfrm>
            <a:prstGeom prst="ellipse">
              <a:avLst/>
            </a:prstGeom>
            <a:grp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ZoneTexte 1">
            <a:extLst>
              <a:ext uri="{FF2B5EF4-FFF2-40B4-BE49-F238E27FC236}">
                <a16:creationId xmlns:a16="http://schemas.microsoft.com/office/drawing/2014/main" id="{D1E08BAF-BF18-24D5-A073-C64D6DCDD477}"/>
              </a:ext>
            </a:extLst>
          </p:cNvPr>
          <p:cNvSpPr txBox="1"/>
          <p:nvPr/>
        </p:nvSpPr>
        <p:spPr>
          <a:xfrm>
            <a:off x="8563440" y="4725398"/>
            <a:ext cx="284052" cy="307777"/>
          </a:xfrm>
          <a:prstGeom prst="rect">
            <a:avLst/>
          </a:prstGeom>
          <a:noFill/>
        </p:spPr>
        <p:txBody>
          <a:bodyPr wrap="none" rtlCol="0">
            <a:spAutoFit/>
          </a:bodyPr>
          <a:lstStyle/>
          <a:p>
            <a:r>
              <a:rPr lang="en-US" dirty="0"/>
              <a:t>6</a:t>
            </a:r>
            <a:endParaRPr lang="fr-FR" dirty="0"/>
          </a:p>
        </p:txBody>
      </p:sp>
      <p:pic>
        <p:nvPicPr>
          <p:cNvPr id="38" name="Picture 37" descr="A black and white checkered flag&#10;&#10;Description automatically generated">
            <a:extLst>
              <a:ext uri="{FF2B5EF4-FFF2-40B4-BE49-F238E27FC236}">
                <a16:creationId xmlns:a16="http://schemas.microsoft.com/office/drawing/2014/main" id="{D5FBC1A6-19E7-AB5A-1505-5358AA6C3380}"/>
              </a:ext>
            </a:extLst>
          </p:cNvPr>
          <p:cNvPicPr>
            <a:picLocks noChangeAspect="1"/>
          </p:cNvPicPr>
          <p:nvPr/>
        </p:nvPicPr>
        <p:blipFill>
          <a:blip r:embed="rId3"/>
          <a:stretch>
            <a:fillRect/>
          </a:stretch>
        </p:blipFill>
        <p:spPr>
          <a:xfrm>
            <a:off x="5945495" y="3116995"/>
            <a:ext cx="1365645" cy="13959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cxnSp>
        <p:nvCxnSpPr>
          <p:cNvPr id="264" name="Google Shape;264;p24"/>
          <p:cNvCxnSpPr/>
          <p:nvPr/>
        </p:nvCxnSpPr>
        <p:spPr>
          <a:xfrm>
            <a:off x="3269673" y="2283850"/>
            <a:ext cx="6148552" cy="0"/>
          </a:xfrm>
          <a:prstGeom prst="straightConnector1">
            <a:avLst/>
          </a:prstGeom>
          <a:noFill/>
          <a:ln w="9525" cap="flat" cmpd="sng">
            <a:solidFill>
              <a:srgbClr val="66C4EC"/>
            </a:solidFill>
            <a:prstDash val="solid"/>
            <a:round/>
            <a:headEnd type="none" w="med" len="med"/>
            <a:tailEnd type="none" w="med" len="med"/>
          </a:ln>
        </p:spPr>
      </p:cxnSp>
      <p:sp>
        <p:nvSpPr>
          <p:cNvPr id="14" name="Google Shape;231;p23"/>
          <p:cNvSpPr txBox="1">
            <a:spLocks noGrp="1"/>
          </p:cNvSpPr>
          <p:nvPr>
            <p:ph type="ctrTitle" idx="4294967295"/>
          </p:nvPr>
        </p:nvSpPr>
        <p:spPr>
          <a:xfrm>
            <a:off x="3474625" y="1598179"/>
            <a:ext cx="5943600" cy="608013"/>
          </a:xfrm>
          <a:prstGeom prst="rect">
            <a:avLst/>
          </a:prstGeom>
          <a:ln>
            <a:noFill/>
          </a:ln>
        </p:spPr>
        <p:txBody>
          <a:bodyPr spcFirstLastPara="1" wrap="square" lIns="91425" tIns="91425" rIns="91425" bIns="91425" anchor="b" anchorCtr="0">
            <a:noAutofit/>
          </a:bodyPr>
          <a:lstStyle/>
          <a:p>
            <a:r>
              <a:rPr lang="en-US" sz="2400" dirty="0"/>
              <a:t>5. </a:t>
            </a:r>
            <a:r>
              <a:rPr lang="en-US" sz="2000" dirty="0" err="1"/>
              <a:t>Realisation</a:t>
            </a:r>
            <a:endParaRPr lang="en-US" sz="3600" dirty="0"/>
          </a:p>
        </p:txBody>
      </p:sp>
      <p:pic>
        <p:nvPicPr>
          <p:cNvPr id="7" name="Picture 6">
            <a:extLst>
              <a:ext uri="{FF2B5EF4-FFF2-40B4-BE49-F238E27FC236}">
                <a16:creationId xmlns:a16="http://schemas.microsoft.com/office/drawing/2014/main" id="{8263C49C-2043-EF92-648E-D65978F02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614" y="1173163"/>
            <a:ext cx="2066059" cy="2066059"/>
          </a:xfrm>
          <a:prstGeom prst="rect">
            <a:avLst/>
          </a:prstGeom>
        </p:spPr>
      </p:pic>
    </p:spTree>
    <p:extLst>
      <p:ext uri="{BB962C8B-B14F-4D97-AF65-F5344CB8AC3E}">
        <p14:creationId xmlns:p14="http://schemas.microsoft.com/office/powerpoint/2010/main" val="2679618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D1E618A-3AF4-FF6B-382D-6EC5D6502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516" y="903435"/>
            <a:ext cx="6873294" cy="39724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E340CE6-3631-85BF-2C70-F76E5EB61B7F}"/>
              </a:ext>
            </a:extLst>
          </p:cNvPr>
          <p:cNvSpPr txBox="1"/>
          <p:nvPr/>
        </p:nvSpPr>
        <p:spPr>
          <a:xfrm>
            <a:off x="3261385" y="148684"/>
            <a:ext cx="2621230" cy="584775"/>
          </a:xfrm>
          <a:prstGeom prst="rect">
            <a:avLst/>
          </a:prstGeom>
          <a:noFill/>
        </p:spPr>
        <p:txBody>
          <a:bodyPr wrap="none" rtlCol="0">
            <a:spAutoFit/>
          </a:bodyPr>
          <a:lstStyle/>
          <a:p>
            <a:r>
              <a:rPr lang="en-US" sz="3200" dirty="0">
                <a:solidFill>
                  <a:schemeClr val="bg1"/>
                </a:solidFill>
              </a:rPr>
              <a:t>Technologies</a:t>
            </a:r>
          </a:p>
        </p:txBody>
      </p:sp>
      <p:pic>
        <p:nvPicPr>
          <p:cNvPr id="1028" name="Picture 4" descr="Ajax jQuery | Board Infinity">
            <a:extLst>
              <a:ext uri="{FF2B5EF4-FFF2-40B4-BE49-F238E27FC236}">
                <a16:creationId xmlns:a16="http://schemas.microsoft.com/office/drawing/2014/main" id="{1F9AA89C-00D9-58F6-98AE-E5B7F99BB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220" y="1069036"/>
            <a:ext cx="1445516" cy="813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003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E46249-C9AF-6AF8-5683-7992DB4B6D7A}"/>
              </a:ext>
            </a:extLst>
          </p:cNvPr>
          <p:cNvPicPr>
            <a:picLocks noChangeAspect="1"/>
          </p:cNvPicPr>
          <p:nvPr/>
        </p:nvPicPr>
        <p:blipFill>
          <a:blip r:embed="rId2"/>
          <a:stretch>
            <a:fillRect/>
          </a:stretch>
        </p:blipFill>
        <p:spPr>
          <a:xfrm>
            <a:off x="1817131" y="731360"/>
            <a:ext cx="5509737" cy="3680779"/>
          </a:xfrm>
          <a:prstGeom prst="rect">
            <a:avLst/>
          </a:prstGeom>
        </p:spPr>
      </p:pic>
    </p:spTree>
    <p:extLst>
      <p:ext uri="{BB962C8B-B14F-4D97-AF65-F5344CB8AC3E}">
        <p14:creationId xmlns:p14="http://schemas.microsoft.com/office/powerpoint/2010/main" val="3309599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42E80-452A-C1AF-1C58-7802CD07185D}"/>
              </a:ext>
            </a:extLst>
          </p:cNvPr>
          <p:cNvPicPr>
            <a:picLocks noChangeAspect="1"/>
          </p:cNvPicPr>
          <p:nvPr/>
        </p:nvPicPr>
        <p:blipFill>
          <a:blip r:embed="rId2"/>
          <a:stretch>
            <a:fillRect/>
          </a:stretch>
        </p:blipFill>
        <p:spPr>
          <a:xfrm>
            <a:off x="1784235" y="718565"/>
            <a:ext cx="5575530" cy="3706369"/>
          </a:xfrm>
          <a:prstGeom prst="rect">
            <a:avLst/>
          </a:prstGeom>
        </p:spPr>
      </p:pic>
    </p:spTree>
    <p:extLst>
      <p:ext uri="{BB962C8B-B14F-4D97-AF65-F5344CB8AC3E}">
        <p14:creationId xmlns:p14="http://schemas.microsoft.com/office/powerpoint/2010/main" val="2565842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D2F57-5EF4-5E5D-FFF0-E1E98B0150A6}"/>
              </a:ext>
            </a:extLst>
          </p:cNvPr>
          <p:cNvPicPr>
            <a:picLocks noChangeAspect="1"/>
          </p:cNvPicPr>
          <p:nvPr/>
        </p:nvPicPr>
        <p:blipFill>
          <a:blip r:embed="rId2"/>
          <a:stretch>
            <a:fillRect/>
          </a:stretch>
        </p:blipFill>
        <p:spPr>
          <a:xfrm>
            <a:off x="1962049" y="873143"/>
            <a:ext cx="5219901" cy="3397214"/>
          </a:xfrm>
          <a:prstGeom prst="rect">
            <a:avLst/>
          </a:prstGeom>
        </p:spPr>
      </p:pic>
    </p:spTree>
    <p:extLst>
      <p:ext uri="{BB962C8B-B14F-4D97-AF65-F5344CB8AC3E}">
        <p14:creationId xmlns:p14="http://schemas.microsoft.com/office/powerpoint/2010/main" val="740936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3F8A01-EA59-0048-481E-725442A53500}"/>
              </a:ext>
            </a:extLst>
          </p:cNvPr>
          <p:cNvPicPr>
            <a:picLocks noChangeAspect="1"/>
          </p:cNvPicPr>
          <p:nvPr/>
        </p:nvPicPr>
        <p:blipFill>
          <a:blip r:embed="rId2"/>
          <a:stretch>
            <a:fillRect/>
          </a:stretch>
        </p:blipFill>
        <p:spPr>
          <a:xfrm>
            <a:off x="2290997" y="421995"/>
            <a:ext cx="4562006" cy="4299510"/>
          </a:xfrm>
          <a:prstGeom prst="rect">
            <a:avLst/>
          </a:prstGeom>
        </p:spPr>
      </p:pic>
    </p:spTree>
    <p:extLst>
      <p:ext uri="{BB962C8B-B14F-4D97-AF65-F5344CB8AC3E}">
        <p14:creationId xmlns:p14="http://schemas.microsoft.com/office/powerpoint/2010/main" val="2019501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AC8CA5-D97A-C13C-DD90-AB31ABDF9BE5}"/>
              </a:ext>
            </a:extLst>
          </p:cNvPr>
          <p:cNvPicPr>
            <a:picLocks noChangeAspect="1"/>
          </p:cNvPicPr>
          <p:nvPr/>
        </p:nvPicPr>
        <p:blipFill>
          <a:blip r:embed="rId2"/>
          <a:stretch>
            <a:fillRect/>
          </a:stretch>
        </p:blipFill>
        <p:spPr>
          <a:xfrm>
            <a:off x="2353226" y="401210"/>
            <a:ext cx="4437547" cy="4341079"/>
          </a:xfrm>
          <a:prstGeom prst="rect">
            <a:avLst/>
          </a:prstGeom>
        </p:spPr>
      </p:pic>
    </p:spTree>
    <p:extLst>
      <p:ext uri="{BB962C8B-B14F-4D97-AF65-F5344CB8AC3E}">
        <p14:creationId xmlns:p14="http://schemas.microsoft.com/office/powerpoint/2010/main" val="1756659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F024C0F-D99B-F124-1DA1-D7F290191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60" y="138816"/>
            <a:ext cx="8666480" cy="4865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871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F60FD43F-36D5-6B9D-ED16-62C5D9FEE7A6}"/>
              </a:ext>
            </a:extLst>
          </p:cNvPr>
          <p:cNvSpPr/>
          <p:nvPr/>
        </p:nvSpPr>
        <p:spPr>
          <a:xfrm>
            <a:off x="-179940" y="4059988"/>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B0F0"/>
                </a:solidFill>
              </a:rPr>
              <a:t>Conclusion et Perspectives </a:t>
            </a:r>
            <a:endParaRPr lang="en-US" dirty="0">
              <a:solidFill>
                <a:srgbClr val="00B0F0"/>
              </a:solidFill>
            </a:endParaRPr>
          </a:p>
        </p:txBody>
      </p:sp>
      <p:sp>
        <p:nvSpPr>
          <p:cNvPr id="55" name="Rectangle: Rounded Corners 54">
            <a:extLst>
              <a:ext uri="{FF2B5EF4-FFF2-40B4-BE49-F238E27FC236}">
                <a16:creationId xmlns:a16="http://schemas.microsoft.com/office/drawing/2014/main" id="{5A1BF2A7-63D5-6F1A-4862-0EBA7338EED6}"/>
              </a:ext>
            </a:extLst>
          </p:cNvPr>
          <p:cNvSpPr/>
          <p:nvPr/>
        </p:nvSpPr>
        <p:spPr>
          <a:xfrm rot="2689700">
            <a:off x="3803301" y="4043518"/>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C21F78F-0E71-436B-2880-CA2C31069686}"/>
              </a:ext>
            </a:extLst>
          </p:cNvPr>
          <p:cNvSpPr txBox="1"/>
          <p:nvPr/>
        </p:nvSpPr>
        <p:spPr>
          <a:xfrm>
            <a:off x="3822842" y="4059988"/>
            <a:ext cx="539558" cy="400110"/>
          </a:xfrm>
          <a:prstGeom prst="rect">
            <a:avLst/>
          </a:prstGeom>
          <a:noFill/>
          <a:ln>
            <a:noFill/>
          </a:ln>
        </p:spPr>
        <p:txBody>
          <a:bodyPr wrap="square" rtlCol="0">
            <a:spAutoFit/>
          </a:bodyPr>
          <a:lstStyle/>
          <a:p>
            <a:r>
              <a:rPr lang="fr-FR" sz="2000" b="1" dirty="0">
                <a:solidFill>
                  <a:schemeClr val="bg1"/>
                </a:solidFill>
              </a:rPr>
              <a:t>06</a:t>
            </a:r>
            <a:endParaRPr lang="en-US" sz="2000" b="1" dirty="0">
              <a:solidFill>
                <a:schemeClr val="bg1"/>
              </a:solidFill>
            </a:endParaRPr>
          </a:p>
        </p:txBody>
      </p:sp>
      <p:sp>
        <p:nvSpPr>
          <p:cNvPr id="51" name="Rectangle 50">
            <a:extLst>
              <a:ext uri="{FF2B5EF4-FFF2-40B4-BE49-F238E27FC236}">
                <a16:creationId xmlns:a16="http://schemas.microsoft.com/office/drawing/2014/main" id="{6F94B6E7-E69B-7FC5-908C-68428570E7DB}"/>
              </a:ext>
            </a:extLst>
          </p:cNvPr>
          <p:cNvSpPr/>
          <p:nvPr/>
        </p:nvSpPr>
        <p:spPr>
          <a:xfrm>
            <a:off x="327580" y="3550030"/>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rgbClr val="00B0F0"/>
                </a:solidFill>
              </a:rPr>
              <a:t>Réalisation</a:t>
            </a:r>
            <a:endParaRPr lang="en-US" sz="1600" dirty="0">
              <a:solidFill>
                <a:srgbClr val="00B0F0"/>
              </a:solidFill>
            </a:endParaRPr>
          </a:p>
        </p:txBody>
      </p:sp>
      <p:sp>
        <p:nvSpPr>
          <p:cNvPr id="52" name="Rectangle: Rounded Corners 51">
            <a:extLst>
              <a:ext uri="{FF2B5EF4-FFF2-40B4-BE49-F238E27FC236}">
                <a16:creationId xmlns:a16="http://schemas.microsoft.com/office/drawing/2014/main" id="{42582169-554B-E36D-2074-56D7136E5FE8}"/>
              </a:ext>
            </a:extLst>
          </p:cNvPr>
          <p:cNvSpPr/>
          <p:nvPr/>
        </p:nvSpPr>
        <p:spPr>
          <a:xfrm rot="2689700">
            <a:off x="4310821" y="3533560"/>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6A7FD766-9886-5D83-ABBD-3F1ED84AFE73}"/>
              </a:ext>
            </a:extLst>
          </p:cNvPr>
          <p:cNvSpPr txBox="1"/>
          <p:nvPr/>
        </p:nvSpPr>
        <p:spPr>
          <a:xfrm>
            <a:off x="4330362" y="3550030"/>
            <a:ext cx="539558" cy="400110"/>
          </a:xfrm>
          <a:prstGeom prst="rect">
            <a:avLst/>
          </a:prstGeom>
          <a:noFill/>
          <a:ln>
            <a:noFill/>
          </a:ln>
        </p:spPr>
        <p:txBody>
          <a:bodyPr wrap="square" rtlCol="0">
            <a:spAutoFit/>
          </a:bodyPr>
          <a:lstStyle/>
          <a:p>
            <a:r>
              <a:rPr lang="fr-FR" sz="2000" b="1" dirty="0">
                <a:solidFill>
                  <a:schemeClr val="bg1"/>
                </a:solidFill>
              </a:rPr>
              <a:t>05</a:t>
            </a:r>
            <a:endParaRPr lang="en-US" sz="2000" b="1" dirty="0">
              <a:solidFill>
                <a:schemeClr val="bg1"/>
              </a:solidFill>
            </a:endParaRPr>
          </a:p>
        </p:txBody>
      </p:sp>
      <p:sp>
        <p:nvSpPr>
          <p:cNvPr id="48" name="Rectangle 47">
            <a:extLst>
              <a:ext uri="{FF2B5EF4-FFF2-40B4-BE49-F238E27FC236}">
                <a16:creationId xmlns:a16="http://schemas.microsoft.com/office/drawing/2014/main" id="{CD8B74A0-EEBB-1D43-9528-5687B929A576}"/>
              </a:ext>
            </a:extLst>
          </p:cNvPr>
          <p:cNvSpPr/>
          <p:nvPr/>
        </p:nvSpPr>
        <p:spPr>
          <a:xfrm>
            <a:off x="327581" y="3015390"/>
            <a:ext cx="4602672"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B0F0"/>
                </a:solidFill>
              </a:rPr>
              <a:t>Architecture et </a:t>
            </a:r>
            <a:r>
              <a:rPr lang="en-US" sz="1600" dirty="0" err="1">
                <a:solidFill>
                  <a:srgbClr val="00B0F0"/>
                </a:solidFill>
              </a:rPr>
              <a:t>Méthodologie</a:t>
            </a:r>
            <a:r>
              <a:rPr lang="en-US" sz="1600" dirty="0">
                <a:solidFill>
                  <a:srgbClr val="00B0F0"/>
                </a:solidFill>
              </a:rPr>
              <a:t> </a:t>
            </a:r>
            <a:r>
              <a:rPr lang="en-US" sz="1600" dirty="0" err="1">
                <a:solidFill>
                  <a:srgbClr val="00B0F0"/>
                </a:solidFill>
              </a:rPr>
              <a:t>adoptée</a:t>
            </a:r>
            <a:endParaRPr lang="en-US" sz="1200" dirty="0">
              <a:solidFill>
                <a:srgbClr val="00B0F0"/>
              </a:solidFill>
            </a:endParaRPr>
          </a:p>
        </p:txBody>
      </p:sp>
      <p:sp>
        <p:nvSpPr>
          <p:cNvPr id="49" name="Rectangle: Rounded Corners 48">
            <a:extLst>
              <a:ext uri="{FF2B5EF4-FFF2-40B4-BE49-F238E27FC236}">
                <a16:creationId xmlns:a16="http://schemas.microsoft.com/office/drawing/2014/main" id="{48F47F91-A9E8-71D0-913D-2365AEABC8F2}"/>
              </a:ext>
            </a:extLst>
          </p:cNvPr>
          <p:cNvSpPr/>
          <p:nvPr/>
        </p:nvSpPr>
        <p:spPr>
          <a:xfrm rot="2689700">
            <a:off x="4691636" y="2998920"/>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88E949D2-1CFF-9A34-70EE-4BF797DD559F}"/>
              </a:ext>
            </a:extLst>
          </p:cNvPr>
          <p:cNvSpPr txBox="1"/>
          <p:nvPr/>
        </p:nvSpPr>
        <p:spPr>
          <a:xfrm>
            <a:off x="4711177" y="3015390"/>
            <a:ext cx="539558" cy="400110"/>
          </a:xfrm>
          <a:prstGeom prst="rect">
            <a:avLst/>
          </a:prstGeom>
          <a:noFill/>
          <a:ln>
            <a:noFill/>
          </a:ln>
        </p:spPr>
        <p:txBody>
          <a:bodyPr wrap="square" rtlCol="0">
            <a:spAutoFit/>
          </a:bodyPr>
          <a:lstStyle/>
          <a:p>
            <a:r>
              <a:rPr lang="fr-FR" sz="2000" b="1" dirty="0">
                <a:solidFill>
                  <a:schemeClr val="bg1"/>
                </a:solidFill>
              </a:rPr>
              <a:t>04</a:t>
            </a:r>
            <a:endParaRPr lang="en-US" sz="2000" b="1" dirty="0">
              <a:solidFill>
                <a:schemeClr val="bg1"/>
              </a:solidFill>
            </a:endParaRPr>
          </a:p>
        </p:txBody>
      </p:sp>
      <p:sp>
        <p:nvSpPr>
          <p:cNvPr id="45" name="Rectangle 44">
            <a:extLst>
              <a:ext uri="{FF2B5EF4-FFF2-40B4-BE49-F238E27FC236}">
                <a16:creationId xmlns:a16="http://schemas.microsoft.com/office/drawing/2014/main" id="{EBA2A149-A116-0B75-042E-3CE87F2B3EA0}"/>
              </a:ext>
            </a:extLst>
          </p:cNvPr>
          <p:cNvSpPr/>
          <p:nvPr/>
        </p:nvSpPr>
        <p:spPr>
          <a:xfrm>
            <a:off x="327580" y="1942531"/>
            <a:ext cx="4721079"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dirty="0">
                <a:solidFill>
                  <a:srgbClr val="00B0F0"/>
                </a:solidFill>
              </a:rPr>
              <a:t>Analyse des besoins et Conception</a:t>
            </a:r>
            <a:endParaRPr lang="en-US" dirty="0">
              <a:solidFill>
                <a:srgbClr val="00B0F0"/>
              </a:solidFill>
            </a:endParaRPr>
          </a:p>
        </p:txBody>
      </p:sp>
      <p:sp>
        <p:nvSpPr>
          <p:cNvPr id="46" name="Rectangle: Rounded Corners 45">
            <a:extLst>
              <a:ext uri="{FF2B5EF4-FFF2-40B4-BE49-F238E27FC236}">
                <a16:creationId xmlns:a16="http://schemas.microsoft.com/office/drawing/2014/main" id="{5BB5ACDA-5026-7333-DA37-F4BB61EC84B9}"/>
              </a:ext>
            </a:extLst>
          </p:cNvPr>
          <p:cNvSpPr/>
          <p:nvPr/>
        </p:nvSpPr>
        <p:spPr>
          <a:xfrm rot="2689700">
            <a:off x="4810043" y="1926061"/>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D4DC14F-F470-82E5-E0CC-EEC0CBF32823}"/>
              </a:ext>
            </a:extLst>
          </p:cNvPr>
          <p:cNvSpPr txBox="1"/>
          <p:nvPr/>
        </p:nvSpPr>
        <p:spPr>
          <a:xfrm>
            <a:off x="4829584" y="1942531"/>
            <a:ext cx="539558" cy="400110"/>
          </a:xfrm>
          <a:prstGeom prst="rect">
            <a:avLst/>
          </a:prstGeom>
          <a:noFill/>
          <a:ln>
            <a:noFill/>
          </a:ln>
        </p:spPr>
        <p:txBody>
          <a:bodyPr wrap="square" rtlCol="0">
            <a:spAutoFit/>
          </a:bodyPr>
          <a:lstStyle/>
          <a:p>
            <a:r>
              <a:rPr lang="fr-FR" sz="2000" b="1" dirty="0">
                <a:solidFill>
                  <a:schemeClr val="bg1"/>
                </a:solidFill>
              </a:rPr>
              <a:t>03</a:t>
            </a:r>
            <a:endParaRPr lang="en-US" sz="2000" b="1" dirty="0">
              <a:solidFill>
                <a:schemeClr val="bg1"/>
              </a:solidFill>
            </a:endParaRPr>
          </a:p>
        </p:txBody>
      </p:sp>
      <p:sp>
        <p:nvSpPr>
          <p:cNvPr id="42" name="Rectangle 41">
            <a:extLst>
              <a:ext uri="{FF2B5EF4-FFF2-40B4-BE49-F238E27FC236}">
                <a16:creationId xmlns:a16="http://schemas.microsoft.com/office/drawing/2014/main" id="{ACFF4A04-8CF6-0BC0-8A25-DAD7EE5CB75F}"/>
              </a:ext>
            </a:extLst>
          </p:cNvPr>
          <p:cNvSpPr/>
          <p:nvPr/>
        </p:nvSpPr>
        <p:spPr>
          <a:xfrm>
            <a:off x="302342" y="1357961"/>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B0F0"/>
                </a:solidFill>
              </a:rPr>
              <a:t>Etude </a:t>
            </a:r>
            <a:r>
              <a:rPr lang="en-US" sz="2000" dirty="0" err="1">
                <a:solidFill>
                  <a:srgbClr val="00B0F0"/>
                </a:solidFill>
              </a:rPr>
              <a:t>préalable</a:t>
            </a:r>
            <a:endParaRPr lang="en-US" sz="1600" dirty="0">
              <a:solidFill>
                <a:srgbClr val="00B0F0"/>
              </a:solidFill>
            </a:endParaRPr>
          </a:p>
        </p:txBody>
      </p:sp>
      <p:sp>
        <p:nvSpPr>
          <p:cNvPr id="43" name="Rectangle: Rounded Corners 42">
            <a:extLst>
              <a:ext uri="{FF2B5EF4-FFF2-40B4-BE49-F238E27FC236}">
                <a16:creationId xmlns:a16="http://schemas.microsoft.com/office/drawing/2014/main" id="{CDCF1855-F8E9-1988-ABED-60B0786A0392}"/>
              </a:ext>
            </a:extLst>
          </p:cNvPr>
          <p:cNvSpPr/>
          <p:nvPr/>
        </p:nvSpPr>
        <p:spPr>
          <a:xfrm rot="2689700">
            <a:off x="4285583" y="1341491"/>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8BACA9C-C327-0676-6F63-6930B8706156}"/>
              </a:ext>
            </a:extLst>
          </p:cNvPr>
          <p:cNvSpPr txBox="1"/>
          <p:nvPr/>
        </p:nvSpPr>
        <p:spPr>
          <a:xfrm>
            <a:off x="4305124" y="1357961"/>
            <a:ext cx="539558" cy="400110"/>
          </a:xfrm>
          <a:prstGeom prst="rect">
            <a:avLst/>
          </a:prstGeom>
          <a:noFill/>
          <a:ln>
            <a:noFill/>
          </a:ln>
        </p:spPr>
        <p:txBody>
          <a:bodyPr wrap="square" rtlCol="0">
            <a:spAutoFit/>
          </a:bodyPr>
          <a:lstStyle/>
          <a:p>
            <a:r>
              <a:rPr lang="fr-FR" sz="2000" b="1" dirty="0">
                <a:solidFill>
                  <a:schemeClr val="bg1"/>
                </a:solidFill>
              </a:rPr>
              <a:t>02</a:t>
            </a:r>
            <a:endParaRPr lang="en-US" sz="2000" b="1" dirty="0">
              <a:solidFill>
                <a:schemeClr val="bg1"/>
              </a:solidFill>
            </a:endParaRPr>
          </a:p>
        </p:txBody>
      </p:sp>
      <p:sp>
        <p:nvSpPr>
          <p:cNvPr id="27" name="Rectangle 26">
            <a:extLst>
              <a:ext uri="{FF2B5EF4-FFF2-40B4-BE49-F238E27FC236}">
                <a16:creationId xmlns:a16="http://schemas.microsoft.com/office/drawing/2014/main" id="{DCF87817-9480-D2C7-07C3-AB1AC72C9707}"/>
              </a:ext>
            </a:extLst>
          </p:cNvPr>
          <p:cNvSpPr/>
          <p:nvPr/>
        </p:nvSpPr>
        <p:spPr>
          <a:xfrm>
            <a:off x="2113262" y="832209"/>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B0F0"/>
                </a:solidFill>
              </a:rPr>
              <a:t>           </a:t>
            </a:r>
            <a:r>
              <a:rPr lang="en-US" sz="1800" dirty="0" err="1">
                <a:solidFill>
                  <a:srgbClr val="00B0F0"/>
                </a:solidFill>
              </a:rPr>
              <a:t>Contexte</a:t>
            </a:r>
            <a:r>
              <a:rPr lang="en-US" sz="1800" dirty="0">
                <a:solidFill>
                  <a:srgbClr val="00B0F0"/>
                </a:solidFill>
              </a:rPr>
              <a:t> </a:t>
            </a:r>
            <a:r>
              <a:rPr lang="en-US" sz="1800" dirty="0" err="1">
                <a:solidFill>
                  <a:srgbClr val="00B0F0"/>
                </a:solidFill>
              </a:rPr>
              <a:t>général</a:t>
            </a:r>
            <a:endParaRPr lang="en-US" sz="1800" dirty="0">
              <a:solidFill>
                <a:srgbClr val="00B0F0"/>
              </a:solidFill>
            </a:endParaRPr>
          </a:p>
        </p:txBody>
      </p:sp>
      <p:sp>
        <p:nvSpPr>
          <p:cNvPr id="28" name="Rectangle: Rounded Corners 27">
            <a:extLst>
              <a:ext uri="{FF2B5EF4-FFF2-40B4-BE49-F238E27FC236}">
                <a16:creationId xmlns:a16="http://schemas.microsoft.com/office/drawing/2014/main" id="{3DE2E3E6-7AB6-1133-AD9C-4A37843DADA5}"/>
              </a:ext>
            </a:extLst>
          </p:cNvPr>
          <p:cNvSpPr/>
          <p:nvPr/>
        </p:nvSpPr>
        <p:spPr>
          <a:xfrm rot="2689700">
            <a:off x="6096503" y="815739"/>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C7EFF5E-F80D-E18B-47C9-E18CC52D0A50}"/>
              </a:ext>
            </a:extLst>
          </p:cNvPr>
          <p:cNvSpPr txBox="1"/>
          <p:nvPr/>
        </p:nvSpPr>
        <p:spPr>
          <a:xfrm>
            <a:off x="6116044" y="832209"/>
            <a:ext cx="539558" cy="350597"/>
          </a:xfrm>
          <a:prstGeom prst="rect">
            <a:avLst/>
          </a:prstGeom>
          <a:noFill/>
          <a:ln>
            <a:noFill/>
          </a:ln>
        </p:spPr>
        <p:txBody>
          <a:bodyPr wrap="square" rtlCol="0">
            <a:spAutoFit/>
          </a:bodyPr>
          <a:lstStyle/>
          <a:p>
            <a:r>
              <a:rPr lang="fr-FR" sz="2000" b="1" dirty="0">
                <a:solidFill>
                  <a:schemeClr val="bg1"/>
                </a:solidFill>
              </a:rPr>
              <a:t>01</a:t>
            </a:r>
            <a:endParaRPr lang="en-US" sz="2000" b="1" dirty="0">
              <a:solidFill>
                <a:schemeClr val="bg1"/>
              </a:solidFill>
            </a:endParaRPr>
          </a:p>
        </p:txBody>
      </p:sp>
      <p:sp>
        <p:nvSpPr>
          <p:cNvPr id="21" name="Rectangle 20">
            <a:extLst>
              <a:ext uri="{FF2B5EF4-FFF2-40B4-BE49-F238E27FC236}">
                <a16:creationId xmlns:a16="http://schemas.microsoft.com/office/drawing/2014/main" id="{6D534533-8236-C088-8FD7-0EE0731F5950}"/>
              </a:ext>
            </a:extLst>
          </p:cNvPr>
          <p:cNvSpPr/>
          <p:nvPr/>
        </p:nvSpPr>
        <p:spPr>
          <a:xfrm>
            <a:off x="-1254310" y="646866"/>
            <a:ext cx="4196619" cy="3849767"/>
          </a:xfrm>
          <a:prstGeom prst="rect">
            <a:avLst/>
          </a:prstGeom>
          <a:gradFill flip="none" rotWithShape="1">
            <a:gsLst>
              <a:gs pos="0">
                <a:srgbClr val="00CCFF"/>
              </a:gs>
              <a:gs pos="100000">
                <a:srgbClr val="002060"/>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CADDBD80-C2A7-119D-4655-6C31EBA55D00}"/>
              </a:ext>
            </a:extLst>
          </p:cNvPr>
          <p:cNvSpPr/>
          <p:nvPr/>
        </p:nvSpPr>
        <p:spPr>
          <a:xfrm rot="2689700">
            <a:off x="1023982" y="969021"/>
            <a:ext cx="3328275" cy="3348429"/>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0FD301B-BDC8-BA33-76BA-0481AB86C791}"/>
              </a:ext>
            </a:extLst>
          </p:cNvPr>
          <p:cNvSpPr/>
          <p:nvPr/>
        </p:nvSpPr>
        <p:spPr>
          <a:xfrm rot="2689700">
            <a:off x="1411402" y="1346567"/>
            <a:ext cx="2572710" cy="2593335"/>
          </a:xfrm>
          <a:prstGeom prst="roundRect">
            <a:avLst/>
          </a:prstGeom>
          <a:solidFill>
            <a:schemeClr val="bg1">
              <a:alpha val="99000"/>
            </a:schemeClr>
          </a:solidFill>
          <a:ln>
            <a:noFill/>
          </a:ln>
          <a:effectLst>
            <a:outerShdw sx="110000" sy="110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D94E4F4-95AC-C43E-3B5C-9ACBFC3441D8}"/>
              </a:ext>
            </a:extLst>
          </p:cNvPr>
          <p:cNvSpPr txBox="1"/>
          <p:nvPr/>
        </p:nvSpPr>
        <p:spPr>
          <a:xfrm>
            <a:off x="1851326" y="2156251"/>
            <a:ext cx="4816439" cy="830997"/>
          </a:xfrm>
          <a:prstGeom prst="rect">
            <a:avLst/>
          </a:prstGeom>
          <a:noFill/>
        </p:spPr>
        <p:txBody>
          <a:bodyPr wrap="square" rtlCol="0">
            <a:spAutoFit/>
          </a:bodyPr>
          <a:lstStyle/>
          <a:p>
            <a:r>
              <a:rPr lang="fr-FR" sz="4800" b="1" dirty="0">
                <a:solidFill>
                  <a:srgbClr val="00B0F0"/>
                </a:solidFill>
                <a:latin typeface="72 Black" panose="020B0A04030603020204" pitchFamily="34" charset="0"/>
                <a:cs typeface="72 Black" panose="020B0A04030603020204" pitchFamily="34" charset="0"/>
              </a:rPr>
              <a:t>Plan</a:t>
            </a:r>
            <a:endParaRPr lang="en-US" sz="1800" b="1" dirty="0">
              <a:solidFill>
                <a:srgbClr val="00B0F0"/>
              </a:solidFill>
              <a:latin typeface="72 Black" panose="020B0A04030603020204" pitchFamily="34" charset="0"/>
              <a:cs typeface="72 Black" panose="020B0A04030603020204" pitchFamily="34" charset="0"/>
            </a:endParaRPr>
          </a:p>
        </p:txBody>
      </p:sp>
    </p:spTree>
    <p:extLst>
      <p:ext uri="{BB962C8B-B14F-4D97-AF65-F5344CB8AC3E}">
        <p14:creationId xmlns:p14="http://schemas.microsoft.com/office/powerpoint/2010/main" val="2590615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4CF08FFC-95E3-25DC-CE92-586F14624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40" y="113146"/>
            <a:ext cx="8757920" cy="4917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476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0404D0E0-055B-D86C-4236-8A2E2547E8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240" y="173413"/>
            <a:ext cx="8543240" cy="4796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938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F376CAAE-D018-2EBC-8672-60FE38117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 y="210121"/>
            <a:ext cx="8412480" cy="4723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977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0F35DE1B-8308-6683-28A1-486759BE2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3008"/>
            <a:ext cx="8473440" cy="4757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345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5E0A3906-C9B3-4A69-34DC-9406977623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 y="238643"/>
            <a:ext cx="8310880" cy="466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452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D67C30E3-9A76-A948-058B-F16643D07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 y="184451"/>
            <a:ext cx="8503920" cy="4774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879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DD01A6CD-6A50-92FE-4B51-08A83FD6E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247200"/>
            <a:ext cx="8280400" cy="464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335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6E674732-D2E3-4BA2-DCB6-7848D2205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 y="238643"/>
            <a:ext cx="8310880" cy="466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119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1D566824-1E3C-3DBD-C8CD-8E1D83E0AA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60" y="195860"/>
            <a:ext cx="8463280" cy="4751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771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B98B2D8E-B9D8-FD3C-426B-6DEB68221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 y="184451"/>
            <a:ext cx="8503920" cy="4774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519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F60FD43F-36D5-6B9D-ED16-62C5D9FEE7A6}"/>
              </a:ext>
            </a:extLst>
          </p:cNvPr>
          <p:cNvSpPr/>
          <p:nvPr/>
        </p:nvSpPr>
        <p:spPr>
          <a:xfrm>
            <a:off x="-179940" y="4059988"/>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B0F0"/>
                </a:solidFill>
              </a:rPr>
              <a:t>Conclusion et Perspectives </a:t>
            </a:r>
            <a:endParaRPr lang="en-US" dirty="0">
              <a:solidFill>
                <a:srgbClr val="00B0F0"/>
              </a:solidFill>
            </a:endParaRPr>
          </a:p>
        </p:txBody>
      </p:sp>
      <p:sp>
        <p:nvSpPr>
          <p:cNvPr id="55" name="Rectangle: Rounded Corners 54">
            <a:extLst>
              <a:ext uri="{FF2B5EF4-FFF2-40B4-BE49-F238E27FC236}">
                <a16:creationId xmlns:a16="http://schemas.microsoft.com/office/drawing/2014/main" id="{5A1BF2A7-63D5-6F1A-4862-0EBA7338EED6}"/>
              </a:ext>
            </a:extLst>
          </p:cNvPr>
          <p:cNvSpPr/>
          <p:nvPr/>
        </p:nvSpPr>
        <p:spPr>
          <a:xfrm rot="2689700">
            <a:off x="3803301" y="4043518"/>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C21F78F-0E71-436B-2880-CA2C31069686}"/>
              </a:ext>
            </a:extLst>
          </p:cNvPr>
          <p:cNvSpPr txBox="1"/>
          <p:nvPr/>
        </p:nvSpPr>
        <p:spPr>
          <a:xfrm>
            <a:off x="3822842" y="4059988"/>
            <a:ext cx="539558" cy="400110"/>
          </a:xfrm>
          <a:prstGeom prst="rect">
            <a:avLst/>
          </a:prstGeom>
          <a:noFill/>
          <a:ln>
            <a:noFill/>
          </a:ln>
        </p:spPr>
        <p:txBody>
          <a:bodyPr wrap="square" rtlCol="0">
            <a:spAutoFit/>
          </a:bodyPr>
          <a:lstStyle/>
          <a:p>
            <a:r>
              <a:rPr lang="fr-FR" sz="2000" b="1" dirty="0">
                <a:solidFill>
                  <a:schemeClr val="bg1"/>
                </a:solidFill>
              </a:rPr>
              <a:t>06</a:t>
            </a:r>
            <a:endParaRPr lang="en-US" sz="2000" b="1" dirty="0">
              <a:solidFill>
                <a:schemeClr val="bg1"/>
              </a:solidFill>
            </a:endParaRPr>
          </a:p>
        </p:txBody>
      </p:sp>
      <p:sp>
        <p:nvSpPr>
          <p:cNvPr id="51" name="Rectangle 50">
            <a:extLst>
              <a:ext uri="{FF2B5EF4-FFF2-40B4-BE49-F238E27FC236}">
                <a16:creationId xmlns:a16="http://schemas.microsoft.com/office/drawing/2014/main" id="{6F94B6E7-E69B-7FC5-908C-68428570E7DB}"/>
              </a:ext>
            </a:extLst>
          </p:cNvPr>
          <p:cNvSpPr/>
          <p:nvPr/>
        </p:nvSpPr>
        <p:spPr>
          <a:xfrm>
            <a:off x="327580" y="3550030"/>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rgbClr val="00B0F0"/>
                </a:solidFill>
              </a:rPr>
              <a:t>Réalisation</a:t>
            </a:r>
            <a:endParaRPr lang="en-US" sz="1600" dirty="0">
              <a:solidFill>
                <a:srgbClr val="00B0F0"/>
              </a:solidFill>
            </a:endParaRPr>
          </a:p>
        </p:txBody>
      </p:sp>
      <p:sp>
        <p:nvSpPr>
          <p:cNvPr id="52" name="Rectangle: Rounded Corners 51">
            <a:extLst>
              <a:ext uri="{FF2B5EF4-FFF2-40B4-BE49-F238E27FC236}">
                <a16:creationId xmlns:a16="http://schemas.microsoft.com/office/drawing/2014/main" id="{42582169-554B-E36D-2074-56D7136E5FE8}"/>
              </a:ext>
            </a:extLst>
          </p:cNvPr>
          <p:cNvSpPr/>
          <p:nvPr/>
        </p:nvSpPr>
        <p:spPr>
          <a:xfrm rot="2689700">
            <a:off x="4310821" y="3533560"/>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6A7FD766-9886-5D83-ABBD-3F1ED84AFE73}"/>
              </a:ext>
            </a:extLst>
          </p:cNvPr>
          <p:cNvSpPr txBox="1"/>
          <p:nvPr/>
        </p:nvSpPr>
        <p:spPr>
          <a:xfrm>
            <a:off x="4330362" y="3550030"/>
            <a:ext cx="539558" cy="400110"/>
          </a:xfrm>
          <a:prstGeom prst="rect">
            <a:avLst/>
          </a:prstGeom>
          <a:noFill/>
          <a:ln>
            <a:noFill/>
          </a:ln>
        </p:spPr>
        <p:txBody>
          <a:bodyPr wrap="square" rtlCol="0">
            <a:spAutoFit/>
          </a:bodyPr>
          <a:lstStyle/>
          <a:p>
            <a:r>
              <a:rPr lang="fr-FR" sz="2000" b="1" dirty="0">
                <a:solidFill>
                  <a:schemeClr val="bg1"/>
                </a:solidFill>
              </a:rPr>
              <a:t>05</a:t>
            </a:r>
            <a:endParaRPr lang="en-US" sz="2000" b="1" dirty="0">
              <a:solidFill>
                <a:schemeClr val="bg1"/>
              </a:solidFill>
            </a:endParaRPr>
          </a:p>
        </p:txBody>
      </p:sp>
      <p:sp>
        <p:nvSpPr>
          <p:cNvPr id="48" name="Rectangle 47">
            <a:extLst>
              <a:ext uri="{FF2B5EF4-FFF2-40B4-BE49-F238E27FC236}">
                <a16:creationId xmlns:a16="http://schemas.microsoft.com/office/drawing/2014/main" id="{CD8B74A0-EEBB-1D43-9528-5687B929A576}"/>
              </a:ext>
            </a:extLst>
          </p:cNvPr>
          <p:cNvSpPr/>
          <p:nvPr/>
        </p:nvSpPr>
        <p:spPr>
          <a:xfrm>
            <a:off x="327581" y="3015390"/>
            <a:ext cx="4602672"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B0F0"/>
                </a:solidFill>
              </a:rPr>
              <a:t>Architecture et </a:t>
            </a:r>
            <a:r>
              <a:rPr lang="en-US" sz="1600" dirty="0" err="1">
                <a:solidFill>
                  <a:srgbClr val="00B0F0"/>
                </a:solidFill>
              </a:rPr>
              <a:t>Méthodologie</a:t>
            </a:r>
            <a:r>
              <a:rPr lang="en-US" sz="1600" dirty="0">
                <a:solidFill>
                  <a:srgbClr val="00B0F0"/>
                </a:solidFill>
              </a:rPr>
              <a:t> </a:t>
            </a:r>
            <a:r>
              <a:rPr lang="en-US" sz="1600" dirty="0" err="1">
                <a:solidFill>
                  <a:srgbClr val="00B0F0"/>
                </a:solidFill>
              </a:rPr>
              <a:t>adoptée</a:t>
            </a:r>
            <a:endParaRPr lang="en-US" sz="1200" dirty="0">
              <a:solidFill>
                <a:srgbClr val="00B0F0"/>
              </a:solidFill>
            </a:endParaRPr>
          </a:p>
        </p:txBody>
      </p:sp>
      <p:sp>
        <p:nvSpPr>
          <p:cNvPr id="49" name="Rectangle: Rounded Corners 48">
            <a:extLst>
              <a:ext uri="{FF2B5EF4-FFF2-40B4-BE49-F238E27FC236}">
                <a16:creationId xmlns:a16="http://schemas.microsoft.com/office/drawing/2014/main" id="{48F47F91-A9E8-71D0-913D-2365AEABC8F2}"/>
              </a:ext>
            </a:extLst>
          </p:cNvPr>
          <p:cNvSpPr/>
          <p:nvPr/>
        </p:nvSpPr>
        <p:spPr>
          <a:xfrm rot="2689700">
            <a:off x="4691636" y="2998920"/>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88E949D2-1CFF-9A34-70EE-4BF797DD559F}"/>
              </a:ext>
            </a:extLst>
          </p:cNvPr>
          <p:cNvSpPr txBox="1"/>
          <p:nvPr/>
        </p:nvSpPr>
        <p:spPr>
          <a:xfrm>
            <a:off x="4711177" y="3015390"/>
            <a:ext cx="539558" cy="400110"/>
          </a:xfrm>
          <a:prstGeom prst="rect">
            <a:avLst/>
          </a:prstGeom>
          <a:noFill/>
          <a:ln>
            <a:noFill/>
          </a:ln>
        </p:spPr>
        <p:txBody>
          <a:bodyPr wrap="square" rtlCol="0">
            <a:spAutoFit/>
          </a:bodyPr>
          <a:lstStyle/>
          <a:p>
            <a:r>
              <a:rPr lang="fr-FR" sz="2000" b="1" dirty="0">
                <a:solidFill>
                  <a:schemeClr val="bg1"/>
                </a:solidFill>
              </a:rPr>
              <a:t>04</a:t>
            </a:r>
            <a:endParaRPr lang="en-US" sz="2000" b="1" dirty="0">
              <a:solidFill>
                <a:schemeClr val="bg1"/>
              </a:solidFill>
            </a:endParaRPr>
          </a:p>
        </p:txBody>
      </p:sp>
      <p:sp>
        <p:nvSpPr>
          <p:cNvPr id="45" name="Rectangle 44">
            <a:extLst>
              <a:ext uri="{FF2B5EF4-FFF2-40B4-BE49-F238E27FC236}">
                <a16:creationId xmlns:a16="http://schemas.microsoft.com/office/drawing/2014/main" id="{EBA2A149-A116-0B75-042E-3CE87F2B3EA0}"/>
              </a:ext>
            </a:extLst>
          </p:cNvPr>
          <p:cNvSpPr/>
          <p:nvPr/>
        </p:nvSpPr>
        <p:spPr>
          <a:xfrm>
            <a:off x="327580" y="1942531"/>
            <a:ext cx="4721079"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dirty="0">
                <a:solidFill>
                  <a:srgbClr val="00B0F0"/>
                </a:solidFill>
              </a:rPr>
              <a:t> Analyse des besoins et Conception</a:t>
            </a:r>
            <a:endParaRPr lang="en-US" dirty="0">
              <a:solidFill>
                <a:srgbClr val="00B0F0"/>
              </a:solidFill>
            </a:endParaRPr>
          </a:p>
        </p:txBody>
      </p:sp>
      <p:sp>
        <p:nvSpPr>
          <p:cNvPr id="46" name="Rectangle: Rounded Corners 45">
            <a:extLst>
              <a:ext uri="{FF2B5EF4-FFF2-40B4-BE49-F238E27FC236}">
                <a16:creationId xmlns:a16="http://schemas.microsoft.com/office/drawing/2014/main" id="{5BB5ACDA-5026-7333-DA37-F4BB61EC84B9}"/>
              </a:ext>
            </a:extLst>
          </p:cNvPr>
          <p:cNvSpPr/>
          <p:nvPr/>
        </p:nvSpPr>
        <p:spPr>
          <a:xfrm rot="2689700">
            <a:off x="4810043" y="1926061"/>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D4DC14F-F470-82E5-E0CC-EEC0CBF32823}"/>
              </a:ext>
            </a:extLst>
          </p:cNvPr>
          <p:cNvSpPr txBox="1"/>
          <p:nvPr/>
        </p:nvSpPr>
        <p:spPr>
          <a:xfrm>
            <a:off x="4829584" y="1942531"/>
            <a:ext cx="539558" cy="400110"/>
          </a:xfrm>
          <a:prstGeom prst="rect">
            <a:avLst/>
          </a:prstGeom>
          <a:noFill/>
          <a:ln>
            <a:noFill/>
          </a:ln>
        </p:spPr>
        <p:txBody>
          <a:bodyPr wrap="square" rtlCol="0">
            <a:spAutoFit/>
          </a:bodyPr>
          <a:lstStyle/>
          <a:p>
            <a:r>
              <a:rPr lang="fr-FR" sz="2000" b="1" dirty="0">
                <a:solidFill>
                  <a:schemeClr val="bg1"/>
                </a:solidFill>
              </a:rPr>
              <a:t>03</a:t>
            </a:r>
            <a:endParaRPr lang="en-US" sz="2000" b="1" dirty="0">
              <a:solidFill>
                <a:schemeClr val="bg1"/>
              </a:solidFill>
            </a:endParaRPr>
          </a:p>
        </p:txBody>
      </p:sp>
      <p:sp>
        <p:nvSpPr>
          <p:cNvPr id="42" name="Rectangle 41">
            <a:extLst>
              <a:ext uri="{FF2B5EF4-FFF2-40B4-BE49-F238E27FC236}">
                <a16:creationId xmlns:a16="http://schemas.microsoft.com/office/drawing/2014/main" id="{ACFF4A04-8CF6-0BC0-8A25-DAD7EE5CB75F}"/>
              </a:ext>
            </a:extLst>
          </p:cNvPr>
          <p:cNvSpPr/>
          <p:nvPr/>
        </p:nvSpPr>
        <p:spPr>
          <a:xfrm>
            <a:off x="3139806" y="1428605"/>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B0F0"/>
                </a:solidFill>
              </a:rPr>
              <a:t>Etude </a:t>
            </a:r>
            <a:r>
              <a:rPr lang="en-US" sz="2000" dirty="0" err="1">
                <a:solidFill>
                  <a:srgbClr val="00B0F0"/>
                </a:solidFill>
              </a:rPr>
              <a:t>préalable</a:t>
            </a:r>
            <a:endParaRPr lang="en-US" sz="1600" dirty="0">
              <a:solidFill>
                <a:srgbClr val="00B0F0"/>
              </a:solidFill>
            </a:endParaRPr>
          </a:p>
        </p:txBody>
      </p:sp>
      <p:sp>
        <p:nvSpPr>
          <p:cNvPr id="43" name="Rectangle: Rounded Corners 42">
            <a:extLst>
              <a:ext uri="{FF2B5EF4-FFF2-40B4-BE49-F238E27FC236}">
                <a16:creationId xmlns:a16="http://schemas.microsoft.com/office/drawing/2014/main" id="{CDCF1855-F8E9-1988-ABED-60B0786A0392}"/>
              </a:ext>
            </a:extLst>
          </p:cNvPr>
          <p:cNvSpPr/>
          <p:nvPr/>
        </p:nvSpPr>
        <p:spPr>
          <a:xfrm rot="2689700">
            <a:off x="7123047" y="1412135"/>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8BACA9C-C327-0676-6F63-6930B8706156}"/>
              </a:ext>
            </a:extLst>
          </p:cNvPr>
          <p:cNvSpPr txBox="1"/>
          <p:nvPr/>
        </p:nvSpPr>
        <p:spPr>
          <a:xfrm>
            <a:off x="7142588" y="1428605"/>
            <a:ext cx="539558" cy="400110"/>
          </a:xfrm>
          <a:prstGeom prst="rect">
            <a:avLst/>
          </a:prstGeom>
          <a:noFill/>
          <a:ln>
            <a:noFill/>
          </a:ln>
        </p:spPr>
        <p:txBody>
          <a:bodyPr wrap="square" rtlCol="0">
            <a:spAutoFit/>
          </a:bodyPr>
          <a:lstStyle/>
          <a:p>
            <a:r>
              <a:rPr lang="fr-FR" sz="2000" b="1" dirty="0">
                <a:solidFill>
                  <a:schemeClr val="bg1"/>
                </a:solidFill>
              </a:rPr>
              <a:t>02</a:t>
            </a:r>
            <a:endParaRPr lang="en-US" sz="2000" b="1" dirty="0">
              <a:solidFill>
                <a:schemeClr val="bg1"/>
              </a:solidFill>
            </a:endParaRPr>
          </a:p>
        </p:txBody>
      </p:sp>
      <p:sp>
        <p:nvSpPr>
          <p:cNvPr id="27" name="Rectangle 26">
            <a:extLst>
              <a:ext uri="{FF2B5EF4-FFF2-40B4-BE49-F238E27FC236}">
                <a16:creationId xmlns:a16="http://schemas.microsoft.com/office/drawing/2014/main" id="{DCF87817-9480-D2C7-07C3-AB1AC72C9707}"/>
              </a:ext>
            </a:extLst>
          </p:cNvPr>
          <p:cNvSpPr/>
          <p:nvPr/>
        </p:nvSpPr>
        <p:spPr>
          <a:xfrm>
            <a:off x="2113262" y="832209"/>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B0F0"/>
                </a:solidFill>
              </a:rPr>
              <a:t>           </a:t>
            </a:r>
            <a:r>
              <a:rPr lang="en-US" sz="1800" dirty="0" err="1">
                <a:solidFill>
                  <a:srgbClr val="00B0F0"/>
                </a:solidFill>
              </a:rPr>
              <a:t>Contexte</a:t>
            </a:r>
            <a:r>
              <a:rPr lang="en-US" sz="1800" dirty="0">
                <a:solidFill>
                  <a:srgbClr val="00B0F0"/>
                </a:solidFill>
              </a:rPr>
              <a:t> </a:t>
            </a:r>
            <a:r>
              <a:rPr lang="en-US" sz="1800" dirty="0" err="1">
                <a:solidFill>
                  <a:srgbClr val="00B0F0"/>
                </a:solidFill>
              </a:rPr>
              <a:t>général</a:t>
            </a:r>
            <a:endParaRPr lang="en-US" sz="1800" dirty="0">
              <a:solidFill>
                <a:srgbClr val="00B0F0"/>
              </a:solidFill>
            </a:endParaRPr>
          </a:p>
        </p:txBody>
      </p:sp>
      <p:sp>
        <p:nvSpPr>
          <p:cNvPr id="28" name="Rectangle: Rounded Corners 27">
            <a:extLst>
              <a:ext uri="{FF2B5EF4-FFF2-40B4-BE49-F238E27FC236}">
                <a16:creationId xmlns:a16="http://schemas.microsoft.com/office/drawing/2014/main" id="{3DE2E3E6-7AB6-1133-AD9C-4A37843DADA5}"/>
              </a:ext>
            </a:extLst>
          </p:cNvPr>
          <p:cNvSpPr/>
          <p:nvPr/>
        </p:nvSpPr>
        <p:spPr>
          <a:xfrm rot="2689700">
            <a:off x="6096503" y="815739"/>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C7EFF5E-F80D-E18B-47C9-E18CC52D0A50}"/>
              </a:ext>
            </a:extLst>
          </p:cNvPr>
          <p:cNvSpPr txBox="1"/>
          <p:nvPr/>
        </p:nvSpPr>
        <p:spPr>
          <a:xfrm>
            <a:off x="6116044" y="832209"/>
            <a:ext cx="539558" cy="350597"/>
          </a:xfrm>
          <a:prstGeom prst="rect">
            <a:avLst/>
          </a:prstGeom>
          <a:noFill/>
          <a:ln>
            <a:noFill/>
          </a:ln>
        </p:spPr>
        <p:txBody>
          <a:bodyPr wrap="square" rtlCol="0">
            <a:spAutoFit/>
          </a:bodyPr>
          <a:lstStyle/>
          <a:p>
            <a:r>
              <a:rPr lang="fr-FR" sz="2000" b="1" dirty="0">
                <a:solidFill>
                  <a:schemeClr val="bg1"/>
                </a:solidFill>
              </a:rPr>
              <a:t>01</a:t>
            </a:r>
            <a:endParaRPr lang="en-US" sz="2000" b="1" dirty="0">
              <a:solidFill>
                <a:schemeClr val="bg1"/>
              </a:solidFill>
            </a:endParaRPr>
          </a:p>
        </p:txBody>
      </p:sp>
      <p:sp>
        <p:nvSpPr>
          <p:cNvPr id="21" name="Rectangle 20">
            <a:extLst>
              <a:ext uri="{FF2B5EF4-FFF2-40B4-BE49-F238E27FC236}">
                <a16:creationId xmlns:a16="http://schemas.microsoft.com/office/drawing/2014/main" id="{6D534533-8236-C088-8FD7-0EE0731F5950}"/>
              </a:ext>
            </a:extLst>
          </p:cNvPr>
          <p:cNvSpPr/>
          <p:nvPr/>
        </p:nvSpPr>
        <p:spPr>
          <a:xfrm>
            <a:off x="-1254310" y="646866"/>
            <a:ext cx="4196619" cy="3849767"/>
          </a:xfrm>
          <a:prstGeom prst="rect">
            <a:avLst/>
          </a:prstGeom>
          <a:gradFill flip="none" rotWithShape="1">
            <a:gsLst>
              <a:gs pos="0">
                <a:srgbClr val="00CCFF"/>
              </a:gs>
              <a:gs pos="100000">
                <a:srgbClr val="002060"/>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CADDBD80-C2A7-119D-4655-6C31EBA55D00}"/>
              </a:ext>
            </a:extLst>
          </p:cNvPr>
          <p:cNvSpPr/>
          <p:nvPr/>
        </p:nvSpPr>
        <p:spPr>
          <a:xfrm rot="2689700">
            <a:off x="1023982" y="969021"/>
            <a:ext cx="3328275" cy="3348429"/>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0FD301B-BDC8-BA33-76BA-0481AB86C791}"/>
              </a:ext>
            </a:extLst>
          </p:cNvPr>
          <p:cNvSpPr/>
          <p:nvPr/>
        </p:nvSpPr>
        <p:spPr>
          <a:xfrm rot="2689700">
            <a:off x="1411402" y="1346567"/>
            <a:ext cx="2572710" cy="2593335"/>
          </a:xfrm>
          <a:prstGeom prst="roundRect">
            <a:avLst/>
          </a:prstGeom>
          <a:solidFill>
            <a:schemeClr val="bg1">
              <a:alpha val="99000"/>
            </a:schemeClr>
          </a:solidFill>
          <a:ln>
            <a:noFill/>
          </a:ln>
          <a:effectLst>
            <a:outerShdw sx="110000" sy="110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D94E4F4-95AC-C43E-3B5C-9ACBFC3441D8}"/>
              </a:ext>
            </a:extLst>
          </p:cNvPr>
          <p:cNvSpPr txBox="1"/>
          <p:nvPr/>
        </p:nvSpPr>
        <p:spPr>
          <a:xfrm>
            <a:off x="1851326" y="2156251"/>
            <a:ext cx="4816439" cy="830997"/>
          </a:xfrm>
          <a:prstGeom prst="rect">
            <a:avLst/>
          </a:prstGeom>
          <a:noFill/>
        </p:spPr>
        <p:txBody>
          <a:bodyPr wrap="square" rtlCol="0">
            <a:spAutoFit/>
          </a:bodyPr>
          <a:lstStyle/>
          <a:p>
            <a:r>
              <a:rPr lang="fr-FR" sz="4800" b="1" dirty="0">
                <a:solidFill>
                  <a:srgbClr val="00B0F0"/>
                </a:solidFill>
                <a:latin typeface="72 Black" panose="020B0A04030603020204" pitchFamily="34" charset="0"/>
                <a:cs typeface="72 Black" panose="020B0A04030603020204" pitchFamily="34" charset="0"/>
              </a:rPr>
              <a:t>Plan</a:t>
            </a:r>
            <a:endParaRPr lang="en-US" sz="1800" b="1" dirty="0">
              <a:solidFill>
                <a:srgbClr val="00B0F0"/>
              </a:solidFill>
              <a:latin typeface="72 Black" panose="020B0A04030603020204" pitchFamily="34" charset="0"/>
              <a:cs typeface="72 Black" panose="020B0A04030603020204" pitchFamily="34" charset="0"/>
            </a:endParaRPr>
          </a:p>
        </p:txBody>
      </p:sp>
    </p:spTree>
    <p:extLst>
      <p:ext uri="{BB962C8B-B14F-4D97-AF65-F5344CB8AC3E}">
        <p14:creationId xmlns:p14="http://schemas.microsoft.com/office/powerpoint/2010/main" val="33502577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5E0F85DF-E79B-05BA-4E52-F3F056F03F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04244"/>
            <a:ext cx="8077200" cy="4535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956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cxnSp>
        <p:nvCxnSpPr>
          <p:cNvPr id="264" name="Google Shape;264;p24"/>
          <p:cNvCxnSpPr/>
          <p:nvPr/>
        </p:nvCxnSpPr>
        <p:spPr>
          <a:xfrm>
            <a:off x="3269673" y="2283850"/>
            <a:ext cx="6148552" cy="0"/>
          </a:xfrm>
          <a:prstGeom prst="straightConnector1">
            <a:avLst/>
          </a:prstGeom>
          <a:noFill/>
          <a:ln w="9525" cap="flat" cmpd="sng">
            <a:solidFill>
              <a:srgbClr val="66C4EC"/>
            </a:solidFill>
            <a:prstDash val="solid"/>
            <a:round/>
            <a:headEnd type="none" w="med" len="med"/>
            <a:tailEnd type="none" w="med" len="med"/>
          </a:ln>
        </p:spPr>
      </p:cxnSp>
      <p:sp>
        <p:nvSpPr>
          <p:cNvPr id="14" name="Google Shape;231;p23"/>
          <p:cNvSpPr txBox="1">
            <a:spLocks noGrp="1"/>
          </p:cNvSpPr>
          <p:nvPr>
            <p:ph type="ctrTitle" idx="4294967295"/>
          </p:nvPr>
        </p:nvSpPr>
        <p:spPr>
          <a:xfrm>
            <a:off x="3474625" y="1598179"/>
            <a:ext cx="5943600" cy="608013"/>
          </a:xfrm>
          <a:prstGeom prst="rect">
            <a:avLst/>
          </a:prstGeom>
          <a:ln>
            <a:noFill/>
          </a:ln>
        </p:spPr>
        <p:txBody>
          <a:bodyPr spcFirstLastPara="1" wrap="square" lIns="91425" tIns="91425" rIns="91425" bIns="91425" anchor="b" anchorCtr="0">
            <a:noAutofit/>
          </a:bodyPr>
          <a:lstStyle/>
          <a:p>
            <a:r>
              <a:rPr lang="en-US" sz="2400" dirty="0"/>
              <a:t>6. </a:t>
            </a:r>
            <a:r>
              <a:rPr lang="en-US" sz="2000" dirty="0"/>
              <a:t>Conclusion et Perspectives</a:t>
            </a:r>
            <a:endParaRPr lang="en-US" sz="3600" dirty="0"/>
          </a:p>
        </p:txBody>
      </p:sp>
      <p:pic>
        <p:nvPicPr>
          <p:cNvPr id="7" name="Picture 6">
            <a:extLst>
              <a:ext uri="{FF2B5EF4-FFF2-40B4-BE49-F238E27FC236}">
                <a16:creationId xmlns:a16="http://schemas.microsoft.com/office/drawing/2014/main" id="{8263C49C-2043-EF92-648E-D65978F02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614" y="1173163"/>
            <a:ext cx="2066059" cy="2066059"/>
          </a:xfrm>
          <a:prstGeom prst="rect">
            <a:avLst/>
          </a:prstGeom>
        </p:spPr>
      </p:pic>
    </p:spTree>
    <p:extLst>
      <p:ext uri="{BB962C8B-B14F-4D97-AF65-F5344CB8AC3E}">
        <p14:creationId xmlns:p14="http://schemas.microsoft.com/office/powerpoint/2010/main" val="1982936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B4DCA9B-A236-B2E5-8064-0B4D822BB6EA}"/>
              </a:ext>
            </a:extLst>
          </p:cNvPr>
          <p:cNvGrpSpPr/>
          <p:nvPr/>
        </p:nvGrpSpPr>
        <p:grpSpPr>
          <a:xfrm rot="5400000">
            <a:off x="2551629" y="556535"/>
            <a:ext cx="4040742" cy="4030430"/>
            <a:chOff x="2886962" y="560774"/>
            <a:chExt cx="5969504" cy="5954270"/>
          </a:xfrm>
          <a:solidFill>
            <a:srgbClr val="66C4EC"/>
          </a:solidFill>
        </p:grpSpPr>
        <p:grpSp>
          <p:nvGrpSpPr>
            <p:cNvPr id="5" name="Group 4">
              <a:extLst>
                <a:ext uri="{FF2B5EF4-FFF2-40B4-BE49-F238E27FC236}">
                  <a16:creationId xmlns:a16="http://schemas.microsoft.com/office/drawing/2014/main" id="{8B2BFCA7-EF78-C9F0-6FF2-470CC6A3C3F4}"/>
                </a:ext>
              </a:extLst>
            </p:cNvPr>
            <p:cNvGrpSpPr/>
            <p:nvPr/>
          </p:nvGrpSpPr>
          <p:grpSpPr>
            <a:xfrm>
              <a:off x="2886962" y="560774"/>
              <a:ext cx="5946443" cy="5954270"/>
              <a:chOff x="2886962" y="560774"/>
              <a:chExt cx="5946443" cy="5954270"/>
            </a:xfrm>
            <a:grpFill/>
          </p:grpSpPr>
          <p:sp>
            <p:nvSpPr>
              <p:cNvPr id="7" name="Freeform: Shape 6">
                <a:extLst>
                  <a:ext uri="{FF2B5EF4-FFF2-40B4-BE49-F238E27FC236}">
                    <a16:creationId xmlns:a16="http://schemas.microsoft.com/office/drawing/2014/main" id="{82DEE19B-DAAA-7F40-1E84-6A54FE2F3A50}"/>
                  </a:ext>
                </a:extLst>
              </p:cNvPr>
              <p:cNvSpPr/>
              <p:nvPr/>
            </p:nvSpPr>
            <p:spPr>
              <a:xfrm rot="5604">
                <a:off x="5946956" y="3625769"/>
                <a:ext cx="2886449" cy="2889275"/>
              </a:xfrm>
              <a:custGeom>
                <a:avLst/>
                <a:gdLst>
                  <a:gd name="f0" fmla="val 10800000"/>
                  <a:gd name="f1" fmla="val 5400000"/>
                  <a:gd name="f2" fmla="val 180"/>
                  <a:gd name="f3" fmla="val w"/>
                  <a:gd name="f4" fmla="val h"/>
                  <a:gd name="f5" fmla="val 0"/>
                  <a:gd name="f6" fmla="val 3060000"/>
                  <a:gd name="f7" fmla="val 2160000"/>
                  <a:gd name="f8" fmla="val 1689992"/>
                  <a:gd name="f9" fmla="val 1192935"/>
                  <a:gd name="f10" fmla="+- 0 0 -90"/>
                  <a:gd name="f11" fmla="*/ f3 1 3060000"/>
                  <a:gd name="f12" fmla="*/ f4 1 3060000"/>
                  <a:gd name="f13" fmla="+- f6 0 f5"/>
                  <a:gd name="f14" fmla="*/ f10 f0 1"/>
                  <a:gd name="f15" fmla="*/ f13 1 3060000"/>
                  <a:gd name="f16" fmla="*/ 2160000 f13 1"/>
                  <a:gd name="f17" fmla="*/ 0 f13 1"/>
                  <a:gd name="f18" fmla="*/ 3060000 f13 1"/>
                  <a:gd name="f19" fmla="*/ f14 1 f2"/>
                  <a:gd name="f20" fmla="*/ f16 1 3060000"/>
                  <a:gd name="f21" fmla="*/ f17 1 3060000"/>
                  <a:gd name="f22" fmla="*/ f18 1 3060000"/>
                  <a:gd name="f23" fmla="*/ f5 1 f15"/>
                  <a:gd name="f24" fmla="*/ f6 1 f15"/>
                  <a:gd name="f25" fmla="+- f19 0 f1"/>
                  <a:gd name="f26" fmla="*/ f20 1 f15"/>
                  <a:gd name="f27" fmla="*/ f21 1 f15"/>
                  <a:gd name="f28" fmla="*/ f22 1 f15"/>
                  <a:gd name="f29" fmla="*/ f23 f11 1"/>
                  <a:gd name="f30" fmla="*/ f24 f11 1"/>
                  <a:gd name="f31" fmla="*/ f24 f12 1"/>
                  <a:gd name="f32" fmla="*/ f23 f12 1"/>
                  <a:gd name="f33" fmla="*/ f26 f11 1"/>
                  <a:gd name="f34" fmla="*/ f27 f12 1"/>
                  <a:gd name="f35" fmla="*/ f28 f11 1"/>
                  <a:gd name="f36" fmla="*/ f27 f11 1"/>
                  <a:gd name="f37" fmla="*/ f28 f12 1"/>
                  <a:gd name="f38" fmla="*/ f26 f12 1"/>
                </a:gdLst>
                <a:ahLst/>
                <a:cxnLst>
                  <a:cxn ang="3cd4">
                    <a:pos x="hc" y="t"/>
                  </a:cxn>
                  <a:cxn ang="0">
                    <a:pos x="r" y="vc"/>
                  </a:cxn>
                  <a:cxn ang="cd4">
                    <a:pos x="hc" y="b"/>
                  </a:cxn>
                  <a:cxn ang="cd2">
                    <a:pos x="l" y="vc"/>
                  </a:cxn>
                  <a:cxn ang="f25">
                    <a:pos x="f33" y="f34"/>
                  </a:cxn>
                  <a:cxn ang="f25">
                    <a:pos x="f35" y="f34"/>
                  </a:cxn>
                  <a:cxn ang="f25">
                    <a:pos x="f36" y="f37"/>
                  </a:cxn>
                  <a:cxn ang="f25">
                    <a:pos x="f36" y="f38"/>
                  </a:cxn>
                  <a:cxn ang="f25">
                    <a:pos x="f33" y="f34"/>
                  </a:cxn>
                </a:cxnLst>
                <a:rect l="f29" t="f32" r="f30" b="f31"/>
                <a:pathLst>
                  <a:path w="3060000" h="3060000">
                    <a:moveTo>
                      <a:pt x="f7" y="f5"/>
                    </a:moveTo>
                    <a:lnTo>
                      <a:pt x="f6" y="f5"/>
                    </a:lnTo>
                    <a:cubicBezTo>
                      <a:pt x="f6" y="f8"/>
                      <a:pt x="f8" y="f6"/>
                      <a:pt x="f5" y="f6"/>
                    </a:cubicBezTo>
                    <a:lnTo>
                      <a:pt x="f5" y="f7"/>
                    </a:lnTo>
                    <a:cubicBezTo>
                      <a:pt x="f9" y="f7"/>
                      <a:pt x="f7" y="f9"/>
                      <a:pt x="f7" y="f5"/>
                    </a:cubicBezTo>
                    <a:close/>
                  </a:path>
                </a:pathLst>
              </a:custGeom>
              <a:grpFill/>
              <a:ln w="12701" cap="flat">
                <a:solidFill>
                  <a:srgbClr val="66C4EC"/>
                </a:solidFill>
                <a:prstDash val="solid"/>
                <a:miter/>
              </a:ln>
            </p:spPr>
            <p:txBody>
              <a:bodyPr vert="horz" wrap="square" lIns="2439674" tIns="2439674" rIns="597322" bIns="922446"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89247" rtl="0" fontAlgn="auto" hangingPunct="1">
                  <a:lnSpc>
                    <a:spcPct val="90000"/>
                  </a:lnSpc>
                  <a:spcBef>
                    <a:spcPts val="0"/>
                  </a:spcBef>
                  <a:spcAft>
                    <a:spcPts val="2700"/>
                  </a:spcAft>
                  <a:buNone/>
                  <a:tabLst/>
                  <a:defRPr sz="1800" b="0" i="0" u="none" strike="noStrike" kern="0" cap="none" spc="0" baseline="0">
                    <a:solidFill>
                      <a:srgbClr val="000000"/>
                    </a:solidFill>
                    <a:uFillTx/>
                  </a:defRPr>
                </a:pPr>
                <a:endParaRPr lang="fr-FR" sz="6500" b="0" i="0" u="none" strike="noStrike" kern="1200" cap="none" spc="0" baseline="0">
                  <a:solidFill>
                    <a:srgbClr val="FFFFFF"/>
                  </a:solidFill>
                  <a:uFillTx/>
                  <a:latin typeface="Calibri"/>
                </a:endParaRPr>
              </a:p>
            </p:txBody>
          </p:sp>
          <p:sp>
            <p:nvSpPr>
              <p:cNvPr id="8" name="Freeform: Shape 7">
                <a:extLst>
                  <a:ext uri="{FF2B5EF4-FFF2-40B4-BE49-F238E27FC236}">
                    <a16:creationId xmlns:a16="http://schemas.microsoft.com/office/drawing/2014/main" id="{3B790F3A-47A7-9FF7-CCFC-596CD45EDEA5}"/>
                  </a:ext>
                </a:extLst>
              </p:cNvPr>
              <p:cNvSpPr/>
              <p:nvPr/>
            </p:nvSpPr>
            <p:spPr>
              <a:xfrm rot="5604">
                <a:off x="2886962" y="3620768"/>
                <a:ext cx="2886449" cy="2889275"/>
              </a:xfrm>
              <a:custGeom>
                <a:avLst/>
                <a:gdLst>
                  <a:gd name="f0" fmla="val 10800000"/>
                  <a:gd name="f1" fmla="val 5400000"/>
                  <a:gd name="f2" fmla="val 180"/>
                  <a:gd name="f3" fmla="val w"/>
                  <a:gd name="f4" fmla="val h"/>
                  <a:gd name="f5" fmla="val 0"/>
                  <a:gd name="f6" fmla="val 3060000"/>
                  <a:gd name="f7" fmla="val 900000"/>
                  <a:gd name="f8" fmla="val 1192935"/>
                  <a:gd name="f9" fmla="val 1867065"/>
                  <a:gd name="f10" fmla="val 2160000"/>
                  <a:gd name="f11" fmla="val 1370008"/>
                  <a:gd name="f12" fmla="val 1689992"/>
                  <a:gd name="f13" fmla="+- 0 0 -90"/>
                  <a:gd name="f14" fmla="*/ f3 1 3060000"/>
                  <a:gd name="f15" fmla="*/ f4 1 3060000"/>
                  <a:gd name="f16" fmla="+- f6 0 f5"/>
                  <a:gd name="f17" fmla="*/ f13 f0 1"/>
                  <a:gd name="f18" fmla="*/ f16 1 3060000"/>
                  <a:gd name="f19" fmla="*/ 0 f16 1"/>
                  <a:gd name="f20" fmla="*/ 900000 f16 1"/>
                  <a:gd name="f21" fmla="*/ 3060000 f16 1"/>
                  <a:gd name="f22" fmla="*/ 2160000 f16 1"/>
                  <a:gd name="f23" fmla="*/ f17 1 f2"/>
                  <a:gd name="f24" fmla="*/ f19 1 3060000"/>
                  <a:gd name="f25" fmla="*/ f20 1 3060000"/>
                  <a:gd name="f26" fmla="*/ f21 1 3060000"/>
                  <a:gd name="f27" fmla="*/ f22 1 3060000"/>
                  <a:gd name="f28" fmla="*/ f5 1 f18"/>
                  <a:gd name="f29" fmla="*/ f6 1 f18"/>
                  <a:gd name="f30" fmla="+- f23 0 f1"/>
                  <a:gd name="f31" fmla="*/ f24 1 f18"/>
                  <a:gd name="f32" fmla="*/ f25 1 f18"/>
                  <a:gd name="f33" fmla="*/ f26 1 f18"/>
                  <a:gd name="f34" fmla="*/ f27 1 f18"/>
                  <a:gd name="f35" fmla="*/ f28 f14 1"/>
                  <a:gd name="f36" fmla="*/ f29 f14 1"/>
                  <a:gd name="f37" fmla="*/ f29 f15 1"/>
                  <a:gd name="f38" fmla="*/ f28 f15 1"/>
                  <a:gd name="f39" fmla="*/ f31 f14 1"/>
                  <a:gd name="f40" fmla="*/ f31 f15 1"/>
                  <a:gd name="f41" fmla="*/ f32 f14 1"/>
                  <a:gd name="f42" fmla="*/ f33 f14 1"/>
                  <a:gd name="f43" fmla="*/ f34 f15 1"/>
                  <a:gd name="f44" fmla="*/ f33 f15 1"/>
                </a:gdLst>
                <a:ahLst/>
                <a:cxnLst>
                  <a:cxn ang="3cd4">
                    <a:pos x="hc" y="t"/>
                  </a:cxn>
                  <a:cxn ang="0">
                    <a:pos x="r" y="vc"/>
                  </a:cxn>
                  <a:cxn ang="cd4">
                    <a:pos x="hc" y="b"/>
                  </a:cxn>
                  <a:cxn ang="cd2">
                    <a:pos x="l" y="vc"/>
                  </a:cxn>
                  <a:cxn ang="f30">
                    <a:pos x="f39" y="f40"/>
                  </a:cxn>
                  <a:cxn ang="f30">
                    <a:pos x="f41" y="f40"/>
                  </a:cxn>
                  <a:cxn ang="f30">
                    <a:pos x="f42" y="f43"/>
                  </a:cxn>
                  <a:cxn ang="f30">
                    <a:pos x="f42" y="f44"/>
                  </a:cxn>
                  <a:cxn ang="f30">
                    <a:pos x="f39" y="f40"/>
                  </a:cxn>
                </a:cxnLst>
                <a:rect l="f35" t="f38" r="f36" b="f37"/>
                <a:pathLst>
                  <a:path w="3060000" h="3060000">
                    <a:moveTo>
                      <a:pt x="f5" y="f5"/>
                    </a:moveTo>
                    <a:lnTo>
                      <a:pt x="f7" y="f5"/>
                    </a:lnTo>
                    <a:cubicBezTo>
                      <a:pt x="f7" y="f8"/>
                      <a:pt x="f9" y="f10"/>
                      <a:pt x="f6" y="f10"/>
                    </a:cubicBezTo>
                    <a:lnTo>
                      <a:pt x="f6" y="f6"/>
                    </a:lnTo>
                    <a:cubicBezTo>
                      <a:pt x="f11" y="f6"/>
                      <a:pt x="f5" y="f12"/>
                      <a:pt x="f5" y="f5"/>
                    </a:cubicBezTo>
                    <a:close/>
                  </a:path>
                </a:pathLst>
              </a:custGeom>
              <a:grpFill/>
              <a:ln w="12701" cap="flat">
                <a:solidFill>
                  <a:srgbClr val="66C4EC"/>
                </a:solidFill>
                <a:prstDash val="solid"/>
                <a:miter/>
              </a:ln>
            </p:spPr>
            <p:txBody>
              <a:bodyPr vert="horz" wrap="square" lIns="583350" tIns="2425702" rIns="2425702" bIns="908474"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00300" rtl="0" fontAlgn="auto" hangingPunct="1">
                  <a:lnSpc>
                    <a:spcPct val="90000"/>
                  </a:lnSpc>
                  <a:spcBef>
                    <a:spcPts val="0"/>
                  </a:spcBef>
                  <a:spcAft>
                    <a:spcPts val="2300"/>
                  </a:spcAft>
                  <a:buNone/>
                  <a:tabLst/>
                  <a:defRPr sz="1800" b="0" i="0" u="none" strike="noStrike" kern="0" cap="none" spc="0" baseline="0">
                    <a:solidFill>
                      <a:srgbClr val="000000"/>
                    </a:solidFill>
                    <a:uFillTx/>
                  </a:defRPr>
                </a:pPr>
                <a:endParaRPr lang="fr-FR" sz="5400" b="0" i="1" u="none" strike="noStrike" kern="1200" cap="none" spc="0" baseline="0">
                  <a:solidFill>
                    <a:srgbClr val="FFFFFF"/>
                  </a:solidFill>
                  <a:uFillTx/>
                  <a:latin typeface="Calibri"/>
                </a:endParaRPr>
              </a:p>
            </p:txBody>
          </p:sp>
          <p:sp>
            <p:nvSpPr>
              <p:cNvPr id="9" name="Freeform: Shape 8">
                <a:extLst>
                  <a:ext uri="{FF2B5EF4-FFF2-40B4-BE49-F238E27FC236}">
                    <a16:creationId xmlns:a16="http://schemas.microsoft.com/office/drawing/2014/main" id="{6483191D-6AD8-68A5-CA64-7C6DB63234D7}"/>
                  </a:ext>
                </a:extLst>
              </p:cNvPr>
              <p:cNvSpPr/>
              <p:nvPr/>
            </p:nvSpPr>
            <p:spPr>
              <a:xfrm rot="5604">
                <a:off x="2891964" y="560774"/>
                <a:ext cx="2886449" cy="2889275"/>
              </a:xfrm>
              <a:custGeom>
                <a:avLst/>
                <a:gdLst>
                  <a:gd name="f0" fmla="val 10800000"/>
                  <a:gd name="f1" fmla="val 5400000"/>
                  <a:gd name="f2" fmla="val 180"/>
                  <a:gd name="f3" fmla="val w"/>
                  <a:gd name="f4" fmla="val h"/>
                  <a:gd name="f5" fmla="val 0"/>
                  <a:gd name="f6" fmla="val 3060000"/>
                  <a:gd name="f7" fmla="val 900000"/>
                  <a:gd name="f8" fmla="val 1867065"/>
                  <a:gd name="f9" fmla="val 1370008"/>
                  <a:gd name="f10" fmla="+- 0 0 -90"/>
                  <a:gd name="f11" fmla="*/ f3 1 3060000"/>
                  <a:gd name="f12" fmla="*/ f4 1 3060000"/>
                  <a:gd name="f13" fmla="+- f6 0 f5"/>
                  <a:gd name="f14" fmla="*/ f10 f0 1"/>
                  <a:gd name="f15" fmla="*/ f13 1 3060000"/>
                  <a:gd name="f16" fmla="*/ 3060000 f13 1"/>
                  <a:gd name="f17" fmla="*/ 0 f13 1"/>
                  <a:gd name="f18" fmla="*/ 900000 f13 1"/>
                  <a:gd name="f19" fmla="*/ f14 1 f2"/>
                  <a:gd name="f20" fmla="*/ f16 1 3060000"/>
                  <a:gd name="f21" fmla="*/ f17 1 3060000"/>
                  <a:gd name="f22" fmla="*/ f18 1 3060000"/>
                  <a:gd name="f23" fmla="*/ f5 1 f15"/>
                  <a:gd name="f24" fmla="*/ f6 1 f15"/>
                  <a:gd name="f25" fmla="+- f19 0 f1"/>
                  <a:gd name="f26" fmla="*/ f20 1 f15"/>
                  <a:gd name="f27" fmla="*/ f21 1 f15"/>
                  <a:gd name="f28" fmla="*/ f22 1 f15"/>
                  <a:gd name="f29" fmla="*/ f23 f11 1"/>
                  <a:gd name="f30" fmla="*/ f24 f11 1"/>
                  <a:gd name="f31" fmla="*/ f24 f12 1"/>
                  <a:gd name="f32" fmla="*/ f23 f12 1"/>
                  <a:gd name="f33" fmla="*/ f26 f11 1"/>
                  <a:gd name="f34" fmla="*/ f27 f12 1"/>
                  <a:gd name="f35" fmla="*/ f28 f12 1"/>
                  <a:gd name="f36" fmla="*/ f28 f11 1"/>
                  <a:gd name="f37" fmla="*/ f26 f12 1"/>
                  <a:gd name="f38" fmla="*/ f27 f11 1"/>
                </a:gdLst>
                <a:ahLst/>
                <a:cxnLst>
                  <a:cxn ang="3cd4">
                    <a:pos x="hc" y="t"/>
                  </a:cxn>
                  <a:cxn ang="0">
                    <a:pos x="r" y="vc"/>
                  </a:cxn>
                  <a:cxn ang="cd4">
                    <a:pos x="hc" y="b"/>
                  </a:cxn>
                  <a:cxn ang="cd2">
                    <a:pos x="l" y="vc"/>
                  </a:cxn>
                  <a:cxn ang="f25">
                    <a:pos x="f33" y="f34"/>
                  </a:cxn>
                  <a:cxn ang="f25">
                    <a:pos x="f33" y="f35"/>
                  </a:cxn>
                  <a:cxn ang="f25">
                    <a:pos x="f36" y="f37"/>
                  </a:cxn>
                  <a:cxn ang="f25">
                    <a:pos x="f38" y="f37"/>
                  </a:cxn>
                  <a:cxn ang="f25">
                    <a:pos x="f33" y="f34"/>
                  </a:cxn>
                </a:cxnLst>
                <a:rect l="f29" t="f32" r="f30" b="f31"/>
                <a:pathLst>
                  <a:path w="3060000" h="3060000">
                    <a:moveTo>
                      <a:pt x="f6" y="f5"/>
                    </a:moveTo>
                    <a:lnTo>
                      <a:pt x="f6" y="f7"/>
                    </a:lnTo>
                    <a:cubicBezTo>
                      <a:pt x="f8" y="f7"/>
                      <a:pt x="f7" y="f8"/>
                      <a:pt x="f7" y="f6"/>
                    </a:cubicBezTo>
                    <a:lnTo>
                      <a:pt x="f5" y="f6"/>
                    </a:lnTo>
                    <a:cubicBezTo>
                      <a:pt x="f5" y="f9"/>
                      <a:pt x="f9" y="f5"/>
                      <a:pt x="f6" y="f5"/>
                    </a:cubicBezTo>
                    <a:close/>
                  </a:path>
                </a:pathLst>
              </a:custGeom>
              <a:grpFill/>
              <a:ln w="12701" cap="flat">
                <a:solidFill>
                  <a:srgbClr val="66C4EC"/>
                </a:solidFill>
                <a:prstDash val="solid"/>
                <a:miter/>
              </a:ln>
            </p:spPr>
            <p:txBody>
              <a:bodyPr vert="horz" wrap="square" lIns="597322" tIns="922446" rIns="2439674" bIns="2439674"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89247" rtl="0" fontAlgn="auto" hangingPunct="1">
                  <a:lnSpc>
                    <a:spcPct val="90000"/>
                  </a:lnSpc>
                  <a:spcBef>
                    <a:spcPts val="0"/>
                  </a:spcBef>
                  <a:spcAft>
                    <a:spcPts val="2700"/>
                  </a:spcAft>
                  <a:buNone/>
                  <a:tabLst/>
                  <a:defRPr sz="1800" b="0" i="0" u="none" strike="noStrike" kern="0" cap="none" spc="0" baseline="0">
                    <a:solidFill>
                      <a:srgbClr val="000000"/>
                    </a:solidFill>
                    <a:uFillTx/>
                  </a:defRPr>
                </a:pPr>
                <a:endParaRPr lang="fr-FR" sz="6500" b="0" i="0" u="none" strike="noStrike" kern="1200" cap="none" spc="0" baseline="0">
                  <a:solidFill>
                    <a:srgbClr val="FFFFFF"/>
                  </a:solidFill>
                  <a:uFillTx/>
                  <a:latin typeface="Calibri"/>
                </a:endParaRPr>
              </a:p>
            </p:txBody>
          </p:sp>
        </p:grpSp>
        <p:sp>
          <p:nvSpPr>
            <p:cNvPr id="6" name="Freeform: Shape 5">
              <a:extLst>
                <a:ext uri="{FF2B5EF4-FFF2-40B4-BE49-F238E27FC236}">
                  <a16:creationId xmlns:a16="http://schemas.microsoft.com/office/drawing/2014/main" id="{1E6E3766-6F5F-C41D-B0C2-02B18EFB04C3}"/>
                </a:ext>
              </a:extLst>
            </p:cNvPr>
            <p:cNvSpPr/>
            <p:nvPr/>
          </p:nvSpPr>
          <p:spPr>
            <a:xfrm rot="5421945">
              <a:off x="5968604" y="571779"/>
              <a:ext cx="2886449" cy="2889275"/>
            </a:xfrm>
            <a:custGeom>
              <a:avLst/>
              <a:gdLst>
                <a:gd name="f0" fmla="val 10800000"/>
                <a:gd name="f1" fmla="val 5400000"/>
                <a:gd name="f2" fmla="val 180"/>
                <a:gd name="f3" fmla="val w"/>
                <a:gd name="f4" fmla="val h"/>
                <a:gd name="f5" fmla="val 0"/>
                <a:gd name="f6" fmla="val 3060000"/>
                <a:gd name="f7" fmla="val 900000"/>
                <a:gd name="f8" fmla="val 1867065"/>
                <a:gd name="f9" fmla="val 1370008"/>
                <a:gd name="f10" fmla="+- 0 0 -90"/>
                <a:gd name="f11" fmla="*/ f3 1 3060000"/>
                <a:gd name="f12" fmla="*/ f4 1 3060000"/>
                <a:gd name="f13" fmla="+- f6 0 f5"/>
                <a:gd name="f14" fmla="*/ f10 f0 1"/>
                <a:gd name="f15" fmla="*/ f13 1 3060000"/>
                <a:gd name="f16" fmla="*/ 3060000 f13 1"/>
                <a:gd name="f17" fmla="*/ 0 f13 1"/>
                <a:gd name="f18" fmla="*/ 900000 f13 1"/>
                <a:gd name="f19" fmla="*/ f14 1 f2"/>
                <a:gd name="f20" fmla="*/ f16 1 3060000"/>
                <a:gd name="f21" fmla="*/ f17 1 3060000"/>
                <a:gd name="f22" fmla="*/ f18 1 3060000"/>
                <a:gd name="f23" fmla="*/ f5 1 f15"/>
                <a:gd name="f24" fmla="*/ f6 1 f15"/>
                <a:gd name="f25" fmla="+- f19 0 f1"/>
                <a:gd name="f26" fmla="*/ f20 1 f15"/>
                <a:gd name="f27" fmla="*/ f21 1 f15"/>
                <a:gd name="f28" fmla="*/ f22 1 f15"/>
                <a:gd name="f29" fmla="*/ f23 f11 1"/>
                <a:gd name="f30" fmla="*/ f24 f11 1"/>
                <a:gd name="f31" fmla="*/ f24 f12 1"/>
                <a:gd name="f32" fmla="*/ f23 f12 1"/>
                <a:gd name="f33" fmla="*/ f26 f11 1"/>
                <a:gd name="f34" fmla="*/ f27 f12 1"/>
                <a:gd name="f35" fmla="*/ f28 f12 1"/>
                <a:gd name="f36" fmla="*/ f28 f11 1"/>
                <a:gd name="f37" fmla="*/ f26 f12 1"/>
                <a:gd name="f38" fmla="*/ f27 f11 1"/>
              </a:gdLst>
              <a:ahLst/>
              <a:cxnLst>
                <a:cxn ang="3cd4">
                  <a:pos x="hc" y="t"/>
                </a:cxn>
                <a:cxn ang="0">
                  <a:pos x="r" y="vc"/>
                </a:cxn>
                <a:cxn ang="cd4">
                  <a:pos x="hc" y="b"/>
                </a:cxn>
                <a:cxn ang="cd2">
                  <a:pos x="l" y="vc"/>
                </a:cxn>
                <a:cxn ang="f25">
                  <a:pos x="f33" y="f34"/>
                </a:cxn>
                <a:cxn ang="f25">
                  <a:pos x="f33" y="f35"/>
                </a:cxn>
                <a:cxn ang="f25">
                  <a:pos x="f36" y="f37"/>
                </a:cxn>
                <a:cxn ang="f25">
                  <a:pos x="f38" y="f37"/>
                </a:cxn>
                <a:cxn ang="f25">
                  <a:pos x="f33" y="f34"/>
                </a:cxn>
              </a:cxnLst>
              <a:rect l="f29" t="f32" r="f30" b="f31"/>
              <a:pathLst>
                <a:path w="3060000" h="3060000">
                  <a:moveTo>
                    <a:pt x="f6" y="f5"/>
                  </a:moveTo>
                  <a:lnTo>
                    <a:pt x="f6" y="f7"/>
                  </a:lnTo>
                  <a:cubicBezTo>
                    <a:pt x="f8" y="f7"/>
                    <a:pt x="f7" y="f8"/>
                    <a:pt x="f7" y="f6"/>
                  </a:cubicBezTo>
                  <a:lnTo>
                    <a:pt x="f5" y="f6"/>
                  </a:lnTo>
                  <a:cubicBezTo>
                    <a:pt x="f5" y="f9"/>
                    <a:pt x="f9" y="f5"/>
                    <a:pt x="f6" y="f5"/>
                  </a:cubicBezTo>
                  <a:close/>
                </a:path>
              </a:pathLst>
            </a:custGeom>
            <a:grpFill/>
            <a:ln w="12701" cap="flat">
              <a:solidFill>
                <a:srgbClr val="66C4EC"/>
              </a:solidFill>
              <a:prstDash val="solid"/>
              <a:miter/>
            </a:ln>
          </p:spPr>
          <p:txBody>
            <a:bodyPr vert="horz" wrap="square" lIns="597322" tIns="922446" rIns="2439674" bIns="2439674"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89247" rtl="0" fontAlgn="auto" hangingPunct="1">
                <a:lnSpc>
                  <a:spcPct val="90000"/>
                </a:lnSpc>
                <a:spcBef>
                  <a:spcPts val="0"/>
                </a:spcBef>
                <a:spcAft>
                  <a:spcPts val="2700"/>
                </a:spcAft>
                <a:buNone/>
                <a:tabLst/>
                <a:defRPr sz="1800" b="0" i="0" u="none" strike="noStrike" kern="0" cap="none" spc="0" baseline="0">
                  <a:solidFill>
                    <a:srgbClr val="000000"/>
                  </a:solidFill>
                  <a:uFillTx/>
                </a:defRPr>
              </a:pPr>
              <a:endParaRPr lang="fr-FR" sz="6500" b="0" i="0" u="none" strike="noStrike" kern="1200" cap="none" spc="0" baseline="0">
                <a:solidFill>
                  <a:srgbClr val="FFFFFF"/>
                </a:solidFill>
                <a:uFillTx/>
                <a:latin typeface="Calibri"/>
              </a:endParaRPr>
            </a:p>
          </p:txBody>
        </p:sp>
      </p:grpSp>
      <p:sp>
        <p:nvSpPr>
          <p:cNvPr id="10" name="TextBox 9">
            <a:extLst>
              <a:ext uri="{FF2B5EF4-FFF2-40B4-BE49-F238E27FC236}">
                <a16:creationId xmlns:a16="http://schemas.microsoft.com/office/drawing/2014/main" id="{95361ABC-DB7B-2A55-B0D0-480319A3CB5E}"/>
              </a:ext>
            </a:extLst>
          </p:cNvPr>
          <p:cNvSpPr txBox="1"/>
          <p:nvPr/>
        </p:nvSpPr>
        <p:spPr>
          <a:xfrm>
            <a:off x="3498096" y="2245193"/>
            <a:ext cx="2241319" cy="523220"/>
          </a:xfrm>
          <a:prstGeom prst="rect">
            <a:avLst/>
          </a:prstGeom>
          <a:noFill/>
        </p:spPr>
        <p:txBody>
          <a:bodyPr wrap="none" rtlCol="0">
            <a:spAutoFit/>
          </a:bodyPr>
          <a:lstStyle/>
          <a:p>
            <a:r>
              <a:rPr lang="en-US" sz="2800" b="1" dirty="0">
                <a:solidFill>
                  <a:schemeClr val="bg1"/>
                </a:solidFill>
              </a:rPr>
              <a:t>Conclusion </a:t>
            </a:r>
          </a:p>
        </p:txBody>
      </p:sp>
    </p:spTree>
    <p:extLst>
      <p:ext uri="{BB962C8B-B14F-4D97-AF65-F5344CB8AC3E}">
        <p14:creationId xmlns:p14="http://schemas.microsoft.com/office/powerpoint/2010/main" val="19047888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B4DCA9B-A236-B2E5-8064-0B4D822BB6EA}"/>
              </a:ext>
            </a:extLst>
          </p:cNvPr>
          <p:cNvGrpSpPr/>
          <p:nvPr/>
        </p:nvGrpSpPr>
        <p:grpSpPr>
          <a:xfrm>
            <a:off x="2551629" y="556535"/>
            <a:ext cx="4040742" cy="4030430"/>
            <a:chOff x="2886962" y="560774"/>
            <a:chExt cx="5969504" cy="5954270"/>
          </a:xfrm>
          <a:solidFill>
            <a:srgbClr val="66C4EC"/>
          </a:solidFill>
        </p:grpSpPr>
        <p:grpSp>
          <p:nvGrpSpPr>
            <p:cNvPr id="5" name="Group 4">
              <a:extLst>
                <a:ext uri="{FF2B5EF4-FFF2-40B4-BE49-F238E27FC236}">
                  <a16:creationId xmlns:a16="http://schemas.microsoft.com/office/drawing/2014/main" id="{8B2BFCA7-EF78-C9F0-6FF2-470CC6A3C3F4}"/>
                </a:ext>
              </a:extLst>
            </p:cNvPr>
            <p:cNvGrpSpPr/>
            <p:nvPr/>
          </p:nvGrpSpPr>
          <p:grpSpPr>
            <a:xfrm>
              <a:off x="2886962" y="560774"/>
              <a:ext cx="5946443" cy="5954270"/>
              <a:chOff x="2886962" y="560774"/>
              <a:chExt cx="5946443" cy="5954270"/>
            </a:xfrm>
            <a:grpFill/>
          </p:grpSpPr>
          <p:sp>
            <p:nvSpPr>
              <p:cNvPr id="7" name="Freeform: Shape 6">
                <a:extLst>
                  <a:ext uri="{FF2B5EF4-FFF2-40B4-BE49-F238E27FC236}">
                    <a16:creationId xmlns:a16="http://schemas.microsoft.com/office/drawing/2014/main" id="{82DEE19B-DAAA-7F40-1E84-6A54FE2F3A50}"/>
                  </a:ext>
                </a:extLst>
              </p:cNvPr>
              <p:cNvSpPr/>
              <p:nvPr/>
            </p:nvSpPr>
            <p:spPr>
              <a:xfrm rot="5604">
                <a:off x="5946956" y="3625769"/>
                <a:ext cx="2886449" cy="2889275"/>
              </a:xfrm>
              <a:custGeom>
                <a:avLst/>
                <a:gdLst>
                  <a:gd name="f0" fmla="val 10800000"/>
                  <a:gd name="f1" fmla="val 5400000"/>
                  <a:gd name="f2" fmla="val 180"/>
                  <a:gd name="f3" fmla="val w"/>
                  <a:gd name="f4" fmla="val h"/>
                  <a:gd name="f5" fmla="val 0"/>
                  <a:gd name="f6" fmla="val 3060000"/>
                  <a:gd name="f7" fmla="val 2160000"/>
                  <a:gd name="f8" fmla="val 1689992"/>
                  <a:gd name="f9" fmla="val 1192935"/>
                  <a:gd name="f10" fmla="+- 0 0 -90"/>
                  <a:gd name="f11" fmla="*/ f3 1 3060000"/>
                  <a:gd name="f12" fmla="*/ f4 1 3060000"/>
                  <a:gd name="f13" fmla="+- f6 0 f5"/>
                  <a:gd name="f14" fmla="*/ f10 f0 1"/>
                  <a:gd name="f15" fmla="*/ f13 1 3060000"/>
                  <a:gd name="f16" fmla="*/ 2160000 f13 1"/>
                  <a:gd name="f17" fmla="*/ 0 f13 1"/>
                  <a:gd name="f18" fmla="*/ 3060000 f13 1"/>
                  <a:gd name="f19" fmla="*/ f14 1 f2"/>
                  <a:gd name="f20" fmla="*/ f16 1 3060000"/>
                  <a:gd name="f21" fmla="*/ f17 1 3060000"/>
                  <a:gd name="f22" fmla="*/ f18 1 3060000"/>
                  <a:gd name="f23" fmla="*/ f5 1 f15"/>
                  <a:gd name="f24" fmla="*/ f6 1 f15"/>
                  <a:gd name="f25" fmla="+- f19 0 f1"/>
                  <a:gd name="f26" fmla="*/ f20 1 f15"/>
                  <a:gd name="f27" fmla="*/ f21 1 f15"/>
                  <a:gd name="f28" fmla="*/ f22 1 f15"/>
                  <a:gd name="f29" fmla="*/ f23 f11 1"/>
                  <a:gd name="f30" fmla="*/ f24 f11 1"/>
                  <a:gd name="f31" fmla="*/ f24 f12 1"/>
                  <a:gd name="f32" fmla="*/ f23 f12 1"/>
                  <a:gd name="f33" fmla="*/ f26 f11 1"/>
                  <a:gd name="f34" fmla="*/ f27 f12 1"/>
                  <a:gd name="f35" fmla="*/ f28 f11 1"/>
                  <a:gd name="f36" fmla="*/ f27 f11 1"/>
                  <a:gd name="f37" fmla="*/ f28 f12 1"/>
                  <a:gd name="f38" fmla="*/ f26 f12 1"/>
                </a:gdLst>
                <a:ahLst/>
                <a:cxnLst>
                  <a:cxn ang="3cd4">
                    <a:pos x="hc" y="t"/>
                  </a:cxn>
                  <a:cxn ang="0">
                    <a:pos x="r" y="vc"/>
                  </a:cxn>
                  <a:cxn ang="cd4">
                    <a:pos x="hc" y="b"/>
                  </a:cxn>
                  <a:cxn ang="cd2">
                    <a:pos x="l" y="vc"/>
                  </a:cxn>
                  <a:cxn ang="f25">
                    <a:pos x="f33" y="f34"/>
                  </a:cxn>
                  <a:cxn ang="f25">
                    <a:pos x="f35" y="f34"/>
                  </a:cxn>
                  <a:cxn ang="f25">
                    <a:pos x="f36" y="f37"/>
                  </a:cxn>
                  <a:cxn ang="f25">
                    <a:pos x="f36" y="f38"/>
                  </a:cxn>
                  <a:cxn ang="f25">
                    <a:pos x="f33" y="f34"/>
                  </a:cxn>
                </a:cxnLst>
                <a:rect l="f29" t="f32" r="f30" b="f31"/>
                <a:pathLst>
                  <a:path w="3060000" h="3060000">
                    <a:moveTo>
                      <a:pt x="f7" y="f5"/>
                    </a:moveTo>
                    <a:lnTo>
                      <a:pt x="f6" y="f5"/>
                    </a:lnTo>
                    <a:cubicBezTo>
                      <a:pt x="f6" y="f8"/>
                      <a:pt x="f8" y="f6"/>
                      <a:pt x="f5" y="f6"/>
                    </a:cubicBezTo>
                    <a:lnTo>
                      <a:pt x="f5" y="f7"/>
                    </a:lnTo>
                    <a:cubicBezTo>
                      <a:pt x="f9" y="f7"/>
                      <a:pt x="f7" y="f9"/>
                      <a:pt x="f7" y="f5"/>
                    </a:cubicBezTo>
                    <a:close/>
                  </a:path>
                </a:pathLst>
              </a:custGeom>
              <a:grpFill/>
              <a:ln w="12701" cap="flat">
                <a:solidFill>
                  <a:srgbClr val="66C4EC"/>
                </a:solidFill>
                <a:prstDash val="solid"/>
                <a:miter/>
              </a:ln>
            </p:spPr>
            <p:txBody>
              <a:bodyPr vert="horz" wrap="square" lIns="2439674" tIns="2439674" rIns="597322" bIns="922446"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89247" rtl="0" fontAlgn="auto" hangingPunct="1">
                  <a:lnSpc>
                    <a:spcPct val="90000"/>
                  </a:lnSpc>
                  <a:spcBef>
                    <a:spcPts val="0"/>
                  </a:spcBef>
                  <a:spcAft>
                    <a:spcPts val="2700"/>
                  </a:spcAft>
                  <a:buNone/>
                  <a:tabLst/>
                  <a:defRPr sz="1800" b="0" i="0" u="none" strike="noStrike" kern="0" cap="none" spc="0" baseline="0">
                    <a:solidFill>
                      <a:srgbClr val="000000"/>
                    </a:solidFill>
                    <a:uFillTx/>
                  </a:defRPr>
                </a:pPr>
                <a:endParaRPr lang="fr-FR" sz="6500" b="0" i="0" u="none" strike="noStrike" kern="1200" cap="none" spc="0" baseline="0">
                  <a:solidFill>
                    <a:srgbClr val="FFFFFF"/>
                  </a:solidFill>
                  <a:uFillTx/>
                  <a:latin typeface="Calibri"/>
                </a:endParaRPr>
              </a:p>
            </p:txBody>
          </p:sp>
          <p:sp>
            <p:nvSpPr>
              <p:cNvPr id="8" name="Freeform: Shape 7">
                <a:extLst>
                  <a:ext uri="{FF2B5EF4-FFF2-40B4-BE49-F238E27FC236}">
                    <a16:creationId xmlns:a16="http://schemas.microsoft.com/office/drawing/2014/main" id="{3B790F3A-47A7-9FF7-CCFC-596CD45EDEA5}"/>
                  </a:ext>
                </a:extLst>
              </p:cNvPr>
              <p:cNvSpPr/>
              <p:nvPr/>
            </p:nvSpPr>
            <p:spPr>
              <a:xfrm rot="5604">
                <a:off x="2886962" y="3620768"/>
                <a:ext cx="2886449" cy="2889275"/>
              </a:xfrm>
              <a:custGeom>
                <a:avLst/>
                <a:gdLst>
                  <a:gd name="f0" fmla="val 10800000"/>
                  <a:gd name="f1" fmla="val 5400000"/>
                  <a:gd name="f2" fmla="val 180"/>
                  <a:gd name="f3" fmla="val w"/>
                  <a:gd name="f4" fmla="val h"/>
                  <a:gd name="f5" fmla="val 0"/>
                  <a:gd name="f6" fmla="val 3060000"/>
                  <a:gd name="f7" fmla="val 900000"/>
                  <a:gd name="f8" fmla="val 1192935"/>
                  <a:gd name="f9" fmla="val 1867065"/>
                  <a:gd name="f10" fmla="val 2160000"/>
                  <a:gd name="f11" fmla="val 1370008"/>
                  <a:gd name="f12" fmla="val 1689992"/>
                  <a:gd name="f13" fmla="+- 0 0 -90"/>
                  <a:gd name="f14" fmla="*/ f3 1 3060000"/>
                  <a:gd name="f15" fmla="*/ f4 1 3060000"/>
                  <a:gd name="f16" fmla="+- f6 0 f5"/>
                  <a:gd name="f17" fmla="*/ f13 f0 1"/>
                  <a:gd name="f18" fmla="*/ f16 1 3060000"/>
                  <a:gd name="f19" fmla="*/ 0 f16 1"/>
                  <a:gd name="f20" fmla="*/ 900000 f16 1"/>
                  <a:gd name="f21" fmla="*/ 3060000 f16 1"/>
                  <a:gd name="f22" fmla="*/ 2160000 f16 1"/>
                  <a:gd name="f23" fmla="*/ f17 1 f2"/>
                  <a:gd name="f24" fmla="*/ f19 1 3060000"/>
                  <a:gd name="f25" fmla="*/ f20 1 3060000"/>
                  <a:gd name="f26" fmla="*/ f21 1 3060000"/>
                  <a:gd name="f27" fmla="*/ f22 1 3060000"/>
                  <a:gd name="f28" fmla="*/ f5 1 f18"/>
                  <a:gd name="f29" fmla="*/ f6 1 f18"/>
                  <a:gd name="f30" fmla="+- f23 0 f1"/>
                  <a:gd name="f31" fmla="*/ f24 1 f18"/>
                  <a:gd name="f32" fmla="*/ f25 1 f18"/>
                  <a:gd name="f33" fmla="*/ f26 1 f18"/>
                  <a:gd name="f34" fmla="*/ f27 1 f18"/>
                  <a:gd name="f35" fmla="*/ f28 f14 1"/>
                  <a:gd name="f36" fmla="*/ f29 f14 1"/>
                  <a:gd name="f37" fmla="*/ f29 f15 1"/>
                  <a:gd name="f38" fmla="*/ f28 f15 1"/>
                  <a:gd name="f39" fmla="*/ f31 f14 1"/>
                  <a:gd name="f40" fmla="*/ f31 f15 1"/>
                  <a:gd name="f41" fmla="*/ f32 f14 1"/>
                  <a:gd name="f42" fmla="*/ f33 f14 1"/>
                  <a:gd name="f43" fmla="*/ f34 f15 1"/>
                  <a:gd name="f44" fmla="*/ f33 f15 1"/>
                </a:gdLst>
                <a:ahLst/>
                <a:cxnLst>
                  <a:cxn ang="3cd4">
                    <a:pos x="hc" y="t"/>
                  </a:cxn>
                  <a:cxn ang="0">
                    <a:pos x="r" y="vc"/>
                  </a:cxn>
                  <a:cxn ang="cd4">
                    <a:pos x="hc" y="b"/>
                  </a:cxn>
                  <a:cxn ang="cd2">
                    <a:pos x="l" y="vc"/>
                  </a:cxn>
                  <a:cxn ang="f30">
                    <a:pos x="f39" y="f40"/>
                  </a:cxn>
                  <a:cxn ang="f30">
                    <a:pos x="f41" y="f40"/>
                  </a:cxn>
                  <a:cxn ang="f30">
                    <a:pos x="f42" y="f43"/>
                  </a:cxn>
                  <a:cxn ang="f30">
                    <a:pos x="f42" y="f44"/>
                  </a:cxn>
                  <a:cxn ang="f30">
                    <a:pos x="f39" y="f40"/>
                  </a:cxn>
                </a:cxnLst>
                <a:rect l="f35" t="f38" r="f36" b="f37"/>
                <a:pathLst>
                  <a:path w="3060000" h="3060000">
                    <a:moveTo>
                      <a:pt x="f5" y="f5"/>
                    </a:moveTo>
                    <a:lnTo>
                      <a:pt x="f7" y="f5"/>
                    </a:lnTo>
                    <a:cubicBezTo>
                      <a:pt x="f7" y="f8"/>
                      <a:pt x="f9" y="f10"/>
                      <a:pt x="f6" y="f10"/>
                    </a:cubicBezTo>
                    <a:lnTo>
                      <a:pt x="f6" y="f6"/>
                    </a:lnTo>
                    <a:cubicBezTo>
                      <a:pt x="f11" y="f6"/>
                      <a:pt x="f5" y="f12"/>
                      <a:pt x="f5" y="f5"/>
                    </a:cubicBezTo>
                    <a:close/>
                  </a:path>
                </a:pathLst>
              </a:custGeom>
              <a:grpFill/>
              <a:ln w="12701" cap="flat">
                <a:solidFill>
                  <a:srgbClr val="66C4EC"/>
                </a:solidFill>
                <a:prstDash val="solid"/>
                <a:miter/>
              </a:ln>
            </p:spPr>
            <p:txBody>
              <a:bodyPr vert="horz" wrap="square" lIns="583350" tIns="2425702" rIns="2425702" bIns="908474"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00300" rtl="0" fontAlgn="auto" hangingPunct="1">
                  <a:lnSpc>
                    <a:spcPct val="90000"/>
                  </a:lnSpc>
                  <a:spcBef>
                    <a:spcPts val="0"/>
                  </a:spcBef>
                  <a:spcAft>
                    <a:spcPts val="2300"/>
                  </a:spcAft>
                  <a:buNone/>
                  <a:tabLst/>
                  <a:defRPr sz="1800" b="0" i="0" u="none" strike="noStrike" kern="0" cap="none" spc="0" baseline="0">
                    <a:solidFill>
                      <a:srgbClr val="000000"/>
                    </a:solidFill>
                    <a:uFillTx/>
                  </a:defRPr>
                </a:pPr>
                <a:endParaRPr lang="fr-FR" sz="5400" b="0" i="1" u="none" strike="noStrike" kern="1200" cap="none" spc="0" baseline="0">
                  <a:solidFill>
                    <a:srgbClr val="FFFFFF"/>
                  </a:solidFill>
                  <a:uFillTx/>
                  <a:latin typeface="Calibri"/>
                </a:endParaRPr>
              </a:p>
            </p:txBody>
          </p:sp>
          <p:sp>
            <p:nvSpPr>
              <p:cNvPr id="9" name="Freeform: Shape 8">
                <a:extLst>
                  <a:ext uri="{FF2B5EF4-FFF2-40B4-BE49-F238E27FC236}">
                    <a16:creationId xmlns:a16="http://schemas.microsoft.com/office/drawing/2014/main" id="{6483191D-6AD8-68A5-CA64-7C6DB63234D7}"/>
                  </a:ext>
                </a:extLst>
              </p:cNvPr>
              <p:cNvSpPr/>
              <p:nvPr/>
            </p:nvSpPr>
            <p:spPr>
              <a:xfrm rot="5604">
                <a:off x="2891964" y="560774"/>
                <a:ext cx="2886449" cy="2889275"/>
              </a:xfrm>
              <a:custGeom>
                <a:avLst/>
                <a:gdLst>
                  <a:gd name="f0" fmla="val 10800000"/>
                  <a:gd name="f1" fmla="val 5400000"/>
                  <a:gd name="f2" fmla="val 180"/>
                  <a:gd name="f3" fmla="val w"/>
                  <a:gd name="f4" fmla="val h"/>
                  <a:gd name="f5" fmla="val 0"/>
                  <a:gd name="f6" fmla="val 3060000"/>
                  <a:gd name="f7" fmla="val 900000"/>
                  <a:gd name="f8" fmla="val 1867065"/>
                  <a:gd name="f9" fmla="val 1370008"/>
                  <a:gd name="f10" fmla="+- 0 0 -90"/>
                  <a:gd name="f11" fmla="*/ f3 1 3060000"/>
                  <a:gd name="f12" fmla="*/ f4 1 3060000"/>
                  <a:gd name="f13" fmla="+- f6 0 f5"/>
                  <a:gd name="f14" fmla="*/ f10 f0 1"/>
                  <a:gd name="f15" fmla="*/ f13 1 3060000"/>
                  <a:gd name="f16" fmla="*/ 3060000 f13 1"/>
                  <a:gd name="f17" fmla="*/ 0 f13 1"/>
                  <a:gd name="f18" fmla="*/ 900000 f13 1"/>
                  <a:gd name="f19" fmla="*/ f14 1 f2"/>
                  <a:gd name="f20" fmla="*/ f16 1 3060000"/>
                  <a:gd name="f21" fmla="*/ f17 1 3060000"/>
                  <a:gd name="f22" fmla="*/ f18 1 3060000"/>
                  <a:gd name="f23" fmla="*/ f5 1 f15"/>
                  <a:gd name="f24" fmla="*/ f6 1 f15"/>
                  <a:gd name="f25" fmla="+- f19 0 f1"/>
                  <a:gd name="f26" fmla="*/ f20 1 f15"/>
                  <a:gd name="f27" fmla="*/ f21 1 f15"/>
                  <a:gd name="f28" fmla="*/ f22 1 f15"/>
                  <a:gd name="f29" fmla="*/ f23 f11 1"/>
                  <a:gd name="f30" fmla="*/ f24 f11 1"/>
                  <a:gd name="f31" fmla="*/ f24 f12 1"/>
                  <a:gd name="f32" fmla="*/ f23 f12 1"/>
                  <a:gd name="f33" fmla="*/ f26 f11 1"/>
                  <a:gd name="f34" fmla="*/ f27 f12 1"/>
                  <a:gd name="f35" fmla="*/ f28 f12 1"/>
                  <a:gd name="f36" fmla="*/ f28 f11 1"/>
                  <a:gd name="f37" fmla="*/ f26 f12 1"/>
                  <a:gd name="f38" fmla="*/ f27 f11 1"/>
                </a:gdLst>
                <a:ahLst/>
                <a:cxnLst>
                  <a:cxn ang="3cd4">
                    <a:pos x="hc" y="t"/>
                  </a:cxn>
                  <a:cxn ang="0">
                    <a:pos x="r" y="vc"/>
                  </a:cxn>
                  <a:cxn ang="cd4">
                    <a:pos x="hc" y="b"/>
                  </a:cxn>
                  <a:cxn ang="cd2">
                    <a:pos x="l" y="vc"/>
                  </a:cxn>
                  <a:cxn ang="f25">
                    <a:pos x="f33" y="f34"/>
                  </a:cxn>
                  <a:cxn ang="f25">
                    <a:pos x="f33" y="f35"/>
                  </a:cxn>
                  <a:cxn ang="f25">
                    <a:pos x="f36" y="f37"/>
                  </a:cxn>
                  <a:cxn ang="f25">
                    <a:pos x="f38" y="f37"/>
                  </a:cxn>
                  <a:cxn ang="f25">
                    <a:pos x="f33" y="f34"/>
                  </a:cxn>
                </a:cxnLst>
                <a:rect l="f29" t="f32" r="f30" b="f31"/>
                <a:pathLst>
                  <a:path w="3060000" h="3060000">
                    <a:moveTo>
                      <a:pt x="f6" y="f5"/>
                    </a:moveTo>
                    <a:lnTo>
                      <a:pt x="f6" y="f7"/>
                    </a:lnTo>
                    <a:cubicBezTo>
                      <a:pt x="f8" y="f7"/>
                      <a:pt x="f7" y="f8"/>
                      <a:pt x="f7" y="f6"/>
                    </a:cubicBezTo>
                    <a:lnTo>
                      <a:pt x="f5" y="f6"/>
                    </a:lnTo>
                    <a:cubicBezTo>
                      <a:pt x="f5" y="f9"/>
                      <a:pt x="f9" y="f5"/>
                      <a:pt x="f6" y="f5"/>
                    </a:cubicBezTo>
                    <a:close/>
                  </a:path>
                </a:pathLst>
              </a:custGeom>
              <a:grpFill/>
              <a:ln w="12701" cap="flat">
                <a:solidFill>
                  <a:srgbClr val="66C4EC"/>
                </a:solidFill>
                <a:prstDash val="solid"/>
                <a:miter/>
              </a:ln>
            </p:spPr>
            <p:txBody>
              <a:bodyPr vert="horz" wrap="square" lIns="597322" tIns="922446" rIns="2439674" bIns="2439674"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89247" rtl="0" fontAlgn="auto" hangingPunct="1">
                  <a:lnSpc>
                    <a:spcPct val="90000"/>
                  </a:lnSpc>
                  <a:spcBef>
                    <a:spcPts val="0"/>
                  </a:spcBef>
                  <a:spcAft>
                    <a:spcPts val="2700"/>
                  </a:spcAft>
                  <a:buNone/>
                  <a:tabLst/>
                  <a:defRPr sz="1800" b="0" i="0" u="none" strike="noStrike" kern="0" cap="none" spc="0" baseline="0">
                    <a:solidFill>
                      <a:srgbClr val="000000"/>
                    </a:solidFill>
                    <a:uFillTx/>
                  </a:defRPr>
                </a:pPr>
                <a:endParaRPr lang="fr-FR" sz="6500" b="0" i="0" u="none" strike="noStrike" kern="1200" cap="none" spc="0" baseline="0">
                  <a:solidFill>
                    <a:srgbClr val="FFFFFF"/>
                  </a:solidFill>
                  <a:uFillTx/>
                  <a:latin typeface="Calibri"/>
                </a:endParaRPr>
              </a:p>
            </p:txBody>
          </p:sp>
        </p:grpSp>
        <p:sp>
          <p:nvSpPr>
            <p:cNvPr id="6" name="Freeform: Shape 5">
              <a:extLst>
                <a:ext uri="{FF2B5EF4-FFF2-40B4-BE49-F238E27FC236}">
                  <a16:creationId xmlns:a16="http://schemas.microsoft.com/office/drawing/2014/main" id="{1E6E3766-6F5F-C41D-B0C2-02B18EFB04C3}"/>
                </a:ext>
              </a:extLst>
            </p:cNvPr>
            <p:cNvSpPr/>
            <p:nvPr/>
          </p:nvSpPr>
          <p:spPr>
            <a:xfrm rot="5421945">
              <a:off x="5968604" y="571779"/>
              <a:ext cx="2886449" cy="2889275"/>
            </a:xfrm>
            <a:custGeom>
              <a:avLst/>
              <a:gdLst>
                <a:gd name="f0" fmla="val 10800000"/>
                <a:gd name="f1" fmla="val 5400000"/>
                <a:gd name="f2" fmla="val 180"/>
                <a:gd name="f3" fmla="val w"/>
                <a:gd name="f4" fmla="val h"/>
                <a:gd name="f5" fmla="val 0"/>
                <a:gd name="f6" fmla="val 3060000"/>
                <a:gd name="f7" fmla="val 900000"/>
                <a:gd name="f8" fmla="val 1867065"/>
                <a:gd name="f9" fmla="val 1370008"/>
                <a:gd name="f10" fmla="+- 0 0 -90"/>
                <a:gd name="f11" fmla="*/ f3 1 3060000"/>
                <a:gd name="f12" fmla="*/ f4 1 3060000"/>
                <a:gd name="f13" fmla="+- f6 0 f5"/>
                <a:gd name="f14" fmla="*/ f10 f0 1"/>
                <a:gd name="f15" fmla="*/ f13 1 3060000"/>
                <a:gd name="f16" fmla="*/ 3060000 f13 1"/>
                <a:gd name="f17" fmla="*/ 0 f13 1"/>
                <a:gd name="f18" fmla="*/ 900000 f13 1"/>
                <a:gd name="f19" fmla="*/ f14 1 f2"/>
                <a:gd name="f20" fmla="*/ f16 1 3060000"/>
                <a:gd name="f21" fmla="*/ f17 1 3060000"/>
                <a:gd name="f22" fmla="*/ f18 1 3060000"/>
                <a:gd name="f23" fmla="*/ f5 1 f15"/>
                <a:gd name="f24" fmla="*/ f6 1 f15"/>
                <a:gd name="f25" fmla="+- f19 0 f1"/>
                <a:gd name="f26" fmla="*/ f20 1 f15"/>
                <a:gd name="f27" fmla="*/ f21 1 f15"/>
                <a:gd name="f28" fmla="*/ f22 1 f15"/>
                <a:gd name="f29" fmla="*/ f23 f11 1"/>
                <a:gd name="f30" fmla="*/ f24 f11 1"/>
                <a:gd name="f31" fmla="*/ f24 f12 1"/>
                <a:gd name="f32" fmla="*/ f23 f12 1"/>
                <a:gd name="f33" fmla="*/ f26 f11 1"/>
                <a:gd name="f34" fmla="*/ f27 f12 1"/>
                <a:gd name="f35" fmla="*/ f28 f12 1"/>
                <a:gd name="f36" fmla="*/ f28 f11 1"/>
                <a:gd name="f37" fmla="*/ f26 f12 1"/>
                <a:gd name="f38" fmla="*/ f27 f11 1"/>
              </a:gdLst>
              <a:ahLst/>
              <a:cxnLst>
                <a:cxn ang="3cd4">
                  <a:pos x="hc" y="t"/>
                </a:cxn>
                <a:cxn ang="0">
                  <a:pos x="r" y="vc"/>
                </a:cxn>
                <a:cxn ang="cd4">
                  <a:pos x="hc" y="b"/>
                </a:cxn>
                <a:cxn ang="cd2">
                  <a:pos x="l" y="vc"/>
                </a:cxn>
                <a:cxn ang="f25">
                  <a:pos x="f33" y="f34"/>
                </a:cxn>
                <a:cxn ang="f25">
                  <a:pos x="f33" y="f35"/>
                </a:cxn>
                <a:cxn ang="f25">
                  <a:pos x="f36" y="f37"/>
                </a:cxn>
                <a:cxn ang="f25">
                  <a:pos x="f38" y="f37"/>
                </a:cxn>
                <a:cxn ang="f25">
                  <a:pos x="f33" y="f34"/>
                </a:cxn>
              </a:cxnLst>
              <a:rect l="f29" t="f32" r="f30" b="f31"/>
              <a:pathLst>
                <a:path w="3060000" h="3060000">
                  <a:moveTo>
                    <a:pt x="f6" y="f5"/>
                  </a:moveTo>
                  <a:lnTo>
                    <a:pt x="f6" y="f7"/>
                  </a:lnTo>
                  <a:cubicBezTo>
                    <a:pt x="f8" y="f7"/>
                    <a:pt x="f7" y="f8"/>
                    <a:pt x="f7" y="f6"/>
                  </a:cubicBezTo>
                  <a:lnTo>
                    <a:pt x="f5" y="f6"/>
                  </a:lnTo>
                  <a:cubicBezTo>
                    <a:pt x="f5" y="f9"/>
                    <a:pt x="f9" y="f5"/>
                    <a:pt x="f6" y="f5"/>
                  </a:cubicBezTo>
                  <a:close/>
                </a:path>
              </a:pathLst>
            </a:custGeom>
            <a:grpFill/>
            <a:ln w="12701" cap="flat">
              <a:solidFill>
                <a:srgbClr val="66C4EC"/>
              </a:solidFill>
              <a:prstDash val="solid"/>
              <a:miter/>
            </a:ln>
          </p:spPr>
          <p:txBody>
            <a:bodyPr vert="horz" wrap="square" lIns="597322" tIns="922446" rIns="2439674" bIns="2439674"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89247" rtl="0" fontAlgn="auto" hangingPunct="1">
                <a:lnSpc>
                  <a:spcPct val="90000"/>
                </a:lnSpc>
                <a:spcBef>
                  <a:spcPts val="0"/>
                </a:spcBef>
                <a:spcAft>
                  <a:spcPts val="2700"/>
                </a:spcAft>
                <a:buNone/>
                <a:tabLst/>
                <a:defRPr sz="1800" b="0" i="0" u="none" strike="noStrike" kern="0" cap="none" spc="0" baseline="0">
                  <a:solidFill>
                    <a:srgbClr val="000000"/>
                  </a:solidFill>
                  <a:uFillTx/>
                </a:defRPr>
              </a:pPr>
              <a:endParaRPr lang="fr-FR" sz="6500" b="0" i="0" u="none" strike="noStrike" kern="1200" cap="none" spc="0" baseline="0">
                <a:solidFill>
                  <a:srgbClr val="FFFFFF"/>
                </a:solidFill>
                <a:uFillTx/>
                <a:latin typeface="Calibri"/>
              </a:endParaRPr>
            </a:p>
          </p:txBody>
        </p:sp>
      </p:grpSp>
      <p:sp>
        <p:nvSpPr>
          <p:cNvPr id="10" name="TextBox 9">
            <a:extLst>
              <a:ext uri="{FF2B5EF4-FFF2-40B4-BE49-F238E27FC236}">
                <a16:creationId xmlns:a16="http://schemas.microsoft.com/office/drawing/2014/main" id="{95361ABC-DB7B-2A55-B0D0-480319A3CB5E}"/>
              </a:ext>
            </a:extLst>
          </p:cNvPr>
          <p:cNvSpPr txBox="1"/>
          <p:nvPr/>
        </p:nvSpPr>
        <p:spPr>
          <a:xfrm>
            <a:off x="3498096" y="2245193"/>
            <a:ext cx="2241319" cy="523220"/>
          </a:xfrm>
          <a:prstGeom prst="rect">
            <a:avLst/>
          </a:prstGeom>
          <a:noFill/>
        </p:spPr>
        <p:txBody>
          <a:bodyPr wrap="none" rtlCol="0">
            <a:spAutoFit/>
          </a:bodyPr>
          <a:lstStyle/>
          <a:p>
            <a:r>
              <a:rPr lang="en-US" sz="2800" b="1" dirty="0">
                <a:solidFill>
                  <a:schemeClr val="bg1"/>
                </a:solidFill>
              </a:rPr>
              <a:t>Conclusion </a:t>
            </a:r>
          </a:p>
        </p:txBody>
      </p:sp>
      <p:sp>
        <p:nvSpPr>
          <p:cNvPr id="15" name="TextBox 14">
            <a:extLst>
              <a:ext uri="{FF2B5EF4-FFF2-40B4-BE49-F238E27FC236}">
                <a16:creationId xmlns:a16="http://schemas.microsoft.com/office/drawing/2014/main" id="{8CB11966-AB6A-21A5-242C-F5A521FF871F}"/>
              </a:ext>
            </a:extLst>
          </p:cNvPr>
          <p:cNvSpPr txBox="1"/>
          <p:nvPr/>
        </p:nvSpPr>
        <p:spPr>
          <a:xfrm>
            <a:off x="629910" y="1067981"/>
            <a:ext cx="2125464" cy="338554"/>
          </a:xfrm>
          <a:prstGeom prst="rect">
            <a:avLst/>
          </a:prstGeom>
          <a:noFill/>
        </p:spPr>
        <p:txBody>
          <a:bodyPr wrap="square">
            <a:spAutoFit/>
          </a:bodyPr>
          <a:lstStyle/>
          <a:p>
            <a:r>
              <a:rPr lang="en-US" sz="1600" b="1" i="0" dirty="0" err="1">
                <a:solidFill>
                  <a:schemeClr val="bg1"/>
                </a:solidFill>
                <a:effectLst/>
                <a:latin typeface="Söhne"/>
              </a:rPr>
              <a:t>Résolution</a:t>
            </a:r>
            <a:r>
              <a:rPr lang="en-US" sz="1600" b="1" i="0" dirty="0">
                <a:solidFill>
                  <a:schemeClr val="bg1"/>
                </a:solidFill>
                <a:effectLst/>
                <a:latin typeface="Söhne"/>
              </a:rPr>
              <a:t> </a:t>
            </a:r>
            <a:r>
              <a:rPr lang="en-US" sz="1600" b="1" i="0" dirty="0" err="1">
                <a:solidFill>
                  <a:schemeClr val="bg1"/>
                </a:solidFill>
                <a:effectLst/>
                <a:latin typeface="Söhne"/>
              </a:rPr>
              <a:t>Immédiate</a:t>
            </a:r>
            <a:endParaRPr lang="en-US" sz="1600" dirty="0">
              <a:solidFill>
                <a:schemeClr val="bg1"/>
              </a:solidFill>
            </a:endParaRPr>
          </a:p>
        </p:txBody>
      </p:sp>
      <p:sp>
        <p:nvSpPr>
          <p:cNvPr id="16" name="Oval 15">
            <a:extLst>
              <a:ext uri="{FF2B5EF4-FFF2-40B4-BE49-F238E27FC236}">
                <a16:creationId xmlns:a16="http://schemas.microsoft.com/office/drawing/2014/main" id="{1A3C7778-3C33-0E45-6C03-2FB18EEBEB19}"/>
              </a:ext>
            </a:extLst>
          </p:cNvPr>
          <p:cNvSpPr/>
          <p:nvPr/>
        </p:nvSpPr>
        <p:spPr>
          <a:xfrm>
            <a:off x="1420261" y="409530"/>
            <a:ext cx="544763" cy="543754"/>
          </a:xfrm>
          <a:prstGeom prst="ellipse">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400" dirty="0">
                <a:solidFill>
                  <a:schemeClr val="tx1"/>
                </a:solidFill>
              </a:rPr>
              <a:t>01</a:t>
            </a:r>
            <a:endParaRPr lang="en-US" sz="1400" dirty="0">
              <a:solidFill>
                <a:schemeClr val="tx1"/>
              </a:solidFill>
            </a:endParaRPr>
          </a:p>
        </p:txBody>
      </p:sp>
      <p:sp>
        <p:nvSpPr>
          <p:cNvPr id="17" name="TextBox 16">
            <a:extLst>
              <a:ext uri="{FF2B5EF4-FFF2-40B4-BE49-F238E27FC236}">
                <a16:creationId xmlns:a16="http://schemas.microsoft.com/office/drawing/2014/main" id="{DDB9AA60-A98E-DEA6-0C76-38E4860A3F44}"/>
              </a:ext>
            </a:extLst>
          </p:cNvPr>
          <p:cNvSpPr txBox="1"/>
          <p:nvPr/>
        </p:nvSpPr>
        <p:spPr>
          <a:xfrm>
            <a:off x="229466" y="1521232"/>
            <a:ext cx="2324791" cy="646331"/>
          </a:xfrm>
          <a:prstGeom prst="rect">
            <a:avLst/>
          </a:prstGeom>
          <a:noFill/>
        </p:spPr>
        <p:txBody>
          <a:bodyPr wrap="square">
            <a:spAutoFit/>
          </a:bodyPr>
          <a:lstStyle/>
          <a:p>
            <a:pPr algn="just"/>
            <a:r>
              <a:rPr lang="fr-FR" sz="1200" b="0" i="0" dirty="0">
                <a:solidFill>
                  <a:schemeClr val="bg1"/>
                </a:solidFill>
                <a:effectLst/>
                <a:latin typeface="Söhne"/>
              </a:rPr>
              <a:t>« </a:t>
            </a:r>
            <a:r>
              <a:rPr lang="fr-FR" sz="1200" b="0" i="0" dirty="0" err="1">
                <a:solidFill>
                  <a:schemeClr val="bg1"/>
                </a:solidFill>
                <a:effectLst/>
                <a:latin typeface="Söhne"/>
              </a:rPr>
              <a:t>PetCare</a:t>
            </a:r>
            <a:r>
              <a:rPr lang="fr-FR" sz="1200" b="0" i="0" dirty="0">
                <a:solidFill>
                  <a:schemeClr val="bg1"/>
                </a:solidFill>
                <a:effectLst/>
                <a:latin typeface="Söhne"/>
              </a:rPr>
              <a:t> » comble les lacunes du </a:t>
            </a:r>
            <a:r>
              <a:rPr lang="fr-FR" sz="1200" b="0" i="0" dirty="0" err="1">
                <a:solidFill>
                  <a:schemeClr val="bg1"/>
                </a:solidFill>
                <a:effectLst/>
                <a:latin typeface="Söhne"/>
              </a:rPr>
              <a:t>PetCare</a:t>
            </a:r>
            <a:r>
              <a:rPr lang="fr-FR" sz="1200" b="0" i="0" dirty="0">
                <a:solidFill>
                  <a:schemeClr val="bg1"/>
                </a:solidFill>
                <a:effectLst/>
                <a:latin typeface="Söhne"/>
              </a:rPr>
              <a:t> avec une plateforme centralisée, conviviale et efficace.</a:t>
            </a:r>
            <a:endParaRPr lang="en-US" sz="1200" dirty="0">
              <a:solidFill>
                <a:schemeClr val="bg1"/>
              </a:solidFill>
            </a:endParaRPr>
          </a:p>
        </p:txBody>
      </p:sp>
    </p:spTree>
    <p:extLst>
      <p:ext uri="{BB962C8B-B14F-4D97-AF65-F5344CB8AC3E}">
        <p14:creationId xmlns:p14="http://schemas.microsoft.com/office/powerpoint/2010/main" val="38279640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B4DCA9B-A236-B2E5-8064-0B4D822BB6EA}"/>
              </a:ext>
            </a:extLst>
          </p:cNvPr>
          <p:cNvGrpSpPr/>
          <p:nvPr/>
        </p:nvGrpSpPr>
        <p:grpSpPr>
          <a:xfrm rot="16200000">
            <a:off x="2551629" y="556535"/>
            <a:ext cx="4040742" cy="4030430"/>
            <a:chOff x="2886962" y="560774"/>
            <a:chExt cx="5969504" cy="5954270"/>
          </a:xfrm>
          <a:solidFill>
            <a:srgbClr val="66C4EC"/>
          </a:solidFill>
        </p:grpSpPr>
        <p:grpSp>
          <p:nvGrpSpPr>
            <p:cNvPr id="5" name="Group 4">
              <a:extLst>
                <a:ext uri="{FF2B5EF4-FFF2-40B4-BE49-F238E27FC236}">
                  <a16:creationId xmlns:a16="http://schemas.microsoft.com/office/drawing/2014/main" id="{8B2BFCA7-EF78-C9F0-6FF2-470CC6A3C3F4}"/>
                </a:ext>
              </a:extLst>
            </p:cNvPr>
            <p:cNvGrpSpPr/>
            <p:nvPr/>
          </p:nvGrpSpPr>
          <p:grpSpPr>
            <a:xfrm>
              <a:off x="2886962" y="560774"/>
              <a:ext cx="5946443" cy="5954270"/>
              <a:chOff x="2886962" y="560774"/>
              <a:chExt cx="5946443" cy="5954270"/>
            </a:xfrm>
            <a:grpFill/>
          </p:grpSpPr>
          <p:sp>
            <p:nvSpPr>
              <p:cNvPr id="7" name="Freeform: Shape 6">
                <a:extLst>
                  <a:ext uri="{FF2B5EF4-FFF2-40B4-BE49-F238E27FC236}">
                    <a16:creationId xmlns:a16="http://schemas.microsoft.com/office/drawing/2014/main" id="{82DEE19B-DAAA-7F40-1E84-6A54FE2F3A50}"/>
                  </a:ext>
                </a:extLst>
              </p:cNvPr>
              <p:cNvSpPr/>
              <p:nvPr/>
            </p:nvSpPr>
            <p:spPr>
              <a:xfrm rot="5604">
                <a:off x="5946956" y="3625769"/>
                <a:ext cx="2886449" cy="2889275"/>
              </a:xfrm>
              <a:custGeom>
                <a:avLst/>
                <a:gdLst>
                  <a:gd name="f0" fmla="val 10800000"/>
                  <a:gd name="f1" fmla="val 5400000"/>
                  <a:gd name="f2" fmla="val 180"/>
                  <a:gd name="f3" fmla="val w"/>
                  <a:gd name="f4" fmla="val h"/>
                  <a:gd name="f5" fmla="val 0"/>
                  <a:gd name="f6" fmla="val 3060000"/>
                  <a:gd name="f7" fmla="val 2160000"/>
                  <a:gd name="f8" fmla="val 1689992"/>
                  <a:gd name="f9" fmla="val 1192935"/>
                  <a:gd name="f10" fmla="+- 0 0 -90"/>
                  <a:gd name="f11" fmla="*/ f3 1 3060000"/>
                  <a:gd name="f12" fmla="*/ f4 1 3060000"/>
                  <a:gd name="f13" fmla="+- f6 0 f5"/>
                  <a:gd name="f14" fmla="*/ f10 f0 1"/>
                  <a:gd name="f15" fmla="*/ f13 1 3060000"/>
                  <a:gd name="f16" fmla="*/ 2160000 f13 1"/>
                  <a:gd name="f17" fmla="*/ 0 f13 1"/>
                  <a:gd name="f18" fmla="*/ 3060000 f13 1"/>
                  <a:gd name="f19" fmla="*/ f14 1 f2"/>
                  <a:gd name="f20" fmla="*/ f16 1 3060000"/>
                  <a:gd name="f21" fmla="*/ f17 1 3060000"/>
                  <a:gd name="f22" fmla="*/ f18 1 3060000"/>
                  <a:gd name="f23" fmla="*/ f5 1 f15"/>
                  <a:gd name="f24" fmla="*/ f6 1 f15"/>
                  <a:gd name="f25" fmla="+- f19 0 f1"/>
                  <a:gd name="f26" fmla="*/ f20 1 f15"/>
                  <a:gd name="f27" fmla="*/ f21 1 f15"/>
                  <a:gd name="f28" fmla="*/ f22 1 f15"/>
                  <a:gd name="f29" fmla="*/ f23 f11 1"/>
                  <a:gd name="f30" fmla="*/ f24 f11 1"/>
                  <a:gd name="f31" fmla="*/ f24 f12 1"/>
                  <a:gd name="f32" fmla="*/ f23 f12 1"/>
                  <a:gd name="f33" fmla="*/ f26 f11 1"/>
                  <a:gd name="f34" fmla="*/ f27 f12 1"/>
                  <a:gd name="f35" fmla="*/ f28 f11 1"/>
                  <a:gd name="f36" fmla="*/ f27 f11 1"/>
                  <a:gd name="f37" fmla="*/ f28 f12 1"/>
                  <a:gd name="f38" fmla="*/ f26 f12 1"/>
                </a:gdLst>
                <a:ahLst/>
                <a:cxnLst>
                  <a:cxn ang="3cd4">
                    <a:pos x="hc" y="t"/>
                  </a:cxn>
                  <a:cxn ang="0">
                    <a:pos x="r" y="vc"/>
                  </a:cxn>
                  <a:cxn ang="cd4">
                    <a:pos x="hc" y="b"/>
                  </a:cxn>
                  <a:cxn ang="cd2">
                    <a:pos x="l" y="vc"/>
                  </a:cxn>
                  <a:cxn ang="f25">
                    <a:pos x="f33" y="f34"/>
                  </a:cxn>
                  <a:cxn ang="f25">
                    <a:pos x="f35" y="f34"/>
                  </a:cxn>
                  <a:cxn ang="f25">
                    <a:pos x="f36" y="f37"/>
                  </a:cxn>
                  <a:cxn ang="f25">
                    <a:pos x="f36" y="f38"/>
                  </a:cxn>
                  <a:cxn ang="f25">
                    <a:pos x="f33" y="f34"/>
                  </a:cxn>
                </a:cxnLst>
                <a:rect l="f29" t="f32" r="f30" b="f31"/>
                <a:pathLst>
                  <a:path w="3060000" h="3060000">
                    <a:moveTo>
                      <a:pt x="f7" y="f5"/>
                    </a:moveTo>
                    <a:lnTo>
                      <a:pt x="f6" y="f5"/>
                    </a:lnTo>
                    <a:cubicBezTo>
                      <a:pt x="f6" y="f8"/>
                      <a:pt x="f8" y="f6"/>
                      <a:pt x="f5" y="f6"/>
                    </a:cubicBezTo>
                    <a:lnTo>
                      <a:pt x="f5" y="f7"/>
                    </a:lnTo>
                    <a:cubicBezTo>
                      <a:pt x="f9" y="f7"/>
                      <a:pt x="f7" y="f9"/>
                      <a:pt x="f7" y="f5"/>
                    </a:cubicBezTo>
                    <a:close/>
                  </a:path>
                </a:pathLst>
              </a:custGeom>
              <a:grpFill/>
              <a:ln w="12701" cap="flat">
                <a:solidFill>
                  <a:srgbClr val="66C4EC"/>
                </a:solidFill>
                <a:prstDash val="solid"/>
                <a:miter/>
              </a:ln>
            </p:spPr>
            <p:txBody>
              <a:bodyPr vert="horz" wrap="square" lIns="2439674" tIns="2439674" rIns="597322" bIns="922446"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89247" rtl="0" fontAlgn="auto" hangingPunct="1">
                  <a:lnSpc>
                    <a:spcPct val="90000"/>
                  </a:lnSpc>
                  <a:spcBef>
                    <a:spcPts val="0"/>
                  </a:spcBef>
                  <a:spcAft>
                    <a:spcPts val="2700"/>
                  </a:spcAft>
                  <a:buNone/>
                  <a:tabLst/>
                  <a:defRPr sz="1800" b="0" i="0" u="none" strike="noStrike" kern="0" cap="none" spc="0" baseline="0">
                    <a:solidFill>
                      <a:srgbClr val="000000"/>
                    </a:solidFill>
                    <a:uFillTx/>
                  </a:defRPr>
                </a:pPr>
                <a:endParaRPr lang="fr-FR" sz="6500" b="0" i="0" u="none" strike="noStrike" kern="1200" cap="none" spc="0" baseline="0">
                  <a:solidFill>
                    <a:srgbClr val="FFFFFF"/>
                  </a:solidFill>
                  <a:uFillTx/>
                  <a:latin typeface="Calibri"/>
                </a:endParaRPr>
              </a:p>
            </p:txBody>
          </p:sp>
          <p:sp>
            <p:nvSpPr>
              <p:cNvPr id="8" name="Freeform: Shape 7">
                <a:extLst>
                  <a:ext uri="{FF2B5EF4-FFF2-40B4-BE49-F238E27FC236}">
                    <a16:creationId xmlns:a16="http://schemas.microsoft.com/office/drawing/2014/main" id="{3B790F3A-47A7-9FF7-CCFC-596CD45EDEA5}"/>
                  </a:ext>
                </a:extLst>
              </p:cNvPr>
              <p:cNvSpPr/>
              <p:nvPr/>
            </p:nvSpPr>
            <p:spPr>
              <a:xfrm rot="5604">
                <a:off x="2886962" y="3620768"/>
                <a:ext cx="2886449" cy="2889275"/>
              </a:xfrm>
              <a:custGeom>
                <a:avLst/>
                <a:gdLst>
                  <a:gd name="f0" fmla="val 10800000"/>
                  <a:gd name="f1" fmla="val 5400000"/>
                  <a:gd name="f2" fmla="val 180"/>
                  <a:gd name="f3" fmla="val w"/>
                  <a:gd name="f4" fmla="val h"/>
                  <a:gd name="f5" fmla="val 0"/>
                  <a:gd name="f6" fmla="val 3060000"/>
                  <a:gd name="f7" fmla="val 900000"/>
                  <a:gd name="f8" fmla="val 1192935"/>
                  <a:gd name="f9" fmla="val 1867065"/>
                  <a:gd name="f10" fmla="val 2160000"/>
                  <a:gd name="f11" fmla="val 1370008"/>
                  <a:gd name="f12" fmla="val 1689992"/>
                  <a:gd name="f13" fmla="+- 0 0 -90"/>
                  <a:gd name="f14" fmla="*/ f3 1 3060000"/>
                  <a:gd name="f15" fmla="*/ f4 1 3060000"/>
                  <a:gd name="f16" fmla="+- f6 0 f5"/>
                  <a:gd name="f17" fmla="*/ f13 f0 1"/>
                  <a:gd name="f18" fmla="*/ f16 1 3060000"/>
                  <a:gd name="f19" fmla="*/ 0 f16 1"/>
                  <a:gd name="f20" fmla="*/ 900000 f16 1"/>
                  <a:gd name="f21" fmla="*/ 3060000 f16 1"/>
                  <a:gd name="f22" fmla="*/ 2160000 f16 1"/>
                  <a:gd name="f23" fmla="*/ f17 1 f2"/>
                  <a:gd name="f24" fmla="*/ f19 1 3060000"/>
                  <a:gd name="f25" fmla="*/ f20 1 3060000"/>
                  <a:gd name="f26" fmla="*/ f21 1 3060000"/>
                  <a:gd name="f27" fmla="*/ f22 1 3060000"/>
                  <a:gd name="f28" fmla="*/ f5 1 f18"/>
                  <a:gd name="f29" fmla="*/ f6 1 f18"/>
                  <a:gd name="f30" fmla="+- f23 0 f1"/>
                  <a:gd name="f31" fmla="*/ f24 1 f18"/>
                  <a:gd name="f32" fmla="*/ f25 1 f18"/>
                  <a:gd name="f33" fmla="*/ f26 1 f18"/>
                  <a:gd name="f34" fmla="*/ f27 1 f18"/>
                  <a:gd name="f35" fmla="*/ f28 f14 1"/>
                  <a:gd name="f36" fmla="*/ f29 f14 1"/>
                  <a:gd name="f37" fmla="*/ f29 f15 1"/>
                  <a:gd name="f38" fmla="*/ f28 f15 1"/>
                  <a:gd name="f39" fmla="*/ f31 f14 1"/>
                  <a:gd name="f40" fmla="*/ f31 f15 1"/>
                  <a:gd name="f41" fmla="*/ f32 f14 1"/>
                  <a:gd name="f42" fmla="*/ f33 f14 1"/>
                  <a:gd name="f43" fmla="*/ f34 f15 1"/>
                  <a:gd name="f44" fmla="*/ f33 f15 1"/>
                </a:gdLst>
                <a:ahLst/>
                <a:cxnLst>
                  <a:cxn ang="3cd4">
                    <a:pos x="hc" y="t"/>
                  </a:cxn>
                  <a:cxn ang="0">
                    <a:pos x="r" y="vc"/>
                  </a:cxn>
                  <a:cxn ang="cd4">
                    <a:pos x="hc" y="b"/>
                  </a:cxn>
                  <a:cxn ang="cd2">
                    <a:pos x="l" y="vc"/>
                  </a:cxn>
                  <a:cxn ang="f30">
                    <a:pos x="f39" y="f40"/>
                  </a:cxn>
                  <a:cxn ang="f30">
                    <a:pos x="f41" y="f40"/>
                  </a:cxn>
                  <a:cxn ang="f30">
                    <a:pos x="f42" y="f43"/>
                  </a:cxn>
                  <a:cxn ang="f30">
                    <a:pos x="f42" y="f44"/>
                  </a:cxn>
                  <a:cxn ang="f30">
                    <a:pos x="f39" y="f40"/>
                  </a:cxn>
                </a:cxnLst>
                <a:rect l="f35" t="f38" r="f36" b="f37"/>
                <a:pathLst>
                  <a:path w="3060000" h="3060000">
                    <a:moveTo>
                      <a:pt x="f5" y="f5"/>
                    </a:moveTo>
                    <a:lnTo>
                      <a:pt x="f7" y="f5"/>
                    </a:lnTo>
                    <a:cubicBezTo>
                      <a:pt x="f7" y="f8"/>
                      <a:pt x="f9" y="f10"/>
                      <a:pt x="f6" y="f10"/>
                    </a:cubicBezTo>
                    <a:lnTo>
                      <a:pt x="f6" y="f6"/>
                    </a:lnTo>
                    <a:cubicBezTo>
                      <a:pt x="f11" y="f6"/>
                      <a:pt x="f5" y="f12"/>
                      <a:pt x="f5" y="f5"/>
                    </a:cubicBezTo>
                    <a:close/>
                  </a:path>
                </a:pathLst>
              </a:custGeom>
              <a:grpFill/>
              <a:ln w="12701" cap="flat">
                <a:solidFill>
                  <a:srgbClr val="66C4EC"/>
                </a:solidFill>
                <a:prstDash val="solid"/>
                <a:miter/>
              </a:ln>
            </p:spPr>
            <p:txBody>
              <a:bodyPr vert="horz" wrap="square" lIns="583350" tIns="2425702" rIns="2425702" bIns="908474"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00300" rtl="0" fontAlgn="auto" hangingPunct="1">
                  <a:lnSpc>
                    <a:spcPct val="90000"/>
                  </a:lnSpc>
                  <a:spcBef>
                    <a:spcPts val="0"/>
                  </a:spcBef>
                  <a:spcAft>
                    <a:spcPts val="2300"/>
                  </a:spcAft>
                  <a:buNone/>
                  <a:tabLst/>
                  <a:defRPr sz="1800" b="0" i="0" u="none" strike="noStrike" kern="0" cap="none" spc="0" baseline="0">
                    <a:solidFill>
                      <a:srgbClr val="000000"/>
                    </a:solidFill>
                    <a:uFillTx/>
                  </a:defRPr>
                </a:pPr>
                <a:endParaRPr lang="fr-FR" sz="5400" b="0" i="1" u="none" strike="noStrike" kern="1200" cap="none" spc="0" baseline="0">
                  <a:solidFill>
                    <a:srgbClr val="FFFFFF"/>
                  </a:solidFill>
                  <a:uFillTx/>
                  <a:latin typeface="Calibri"/>
                </a:endParaRPr>
              </a:p>
            </p:txBody>
          </p:sp>
          <p:sp>
            <p:nvSpPr>
              <p:cNvPr id="9" name="Freeform: Shape 8">
                <a:extLst>
                  <a:ext uri="{FF2B5EF4-FFF2-40B4-BE49-F238E27FC236}">
                    <a16:creationId xmlns:a16="http://schemas.microsoft.com/office/drawing/2014/main" id="{6483191D-6AD8-68A5-CA64-7C6DB63234D7}"/>
                  </a:ext>
                </a:extLst>
              </p:cNvPr>
              <p:cNvSpPr/>
              <p:nvPr/>
            </p:nvSpPr>
            <p:spPr>
              <a:xfrm rot="5604">
                <a:off x="2891964" y="560774"/>
                <a:ext cx="2886449" cy="2889275"/>
              </a:xfrm>
              <a:custGeom>
                <a:avLst/>
                <a:gdLst>
                  <a:gd name="f0" fmla="val 10800000"/>
                  <a:gd name="f1" fmla="val 5400000"/>
                  <a:gd name="f2" fmla="val 180"/>
                  <a:gd name="f3" fmla="val w"/>
                  <a:gd name="f4" fmla="val h"/>
                  <a:gd name="f5" fmla="val 0"/>
                  <a:gd name="f6" fmla="val 3060000"/>
                  <a:gd name="f7" fmla="val 900000"/>
                  <a:gd name="f8" fmla="val 1867065"/>
                  <a:gd name="f9" fmla="val 1370008"/>
                  <a:gd name="f10" fmla="+- 0 0 -90"/>
                  <a:gd name="f11" fmla="*/ f3 1 3060000"/>
                  <a:gd name="f12" fmla="*/ f4 1 3060000"/>
                  <a:gd name="f13" fmla="+- f6 0 f5"/>
                  <a:gd name="f14" fmla="*/ f10 f0 1"/>
                  <a:gd name="f15" fmla="*/ f13 1 3060000"/>
                  <a:gd name="f16" fmla="*/ 3060000 f13 1"/>
                  <a:gd name="f17" fmla="*/ 0 f13 1"/>
                  <a:gd name="f18" fmla="*/ 900000 f13 1"/>
                  <a:gd name="f19" fmla="*/ f14 1 f2"/>
                  <a:gd name="f20" fmla="*/ f16 1 3060000"/>
                  <a:gd name="f21" fmla="*/ f17 1 3060000"/>
                  <a:gd name="f22" fmla="*/ f18 1 3060000"/>
                  <a:gd name="f23" fmla="*/ f5 1 f15"/>
                  <a:gd name="f24" fmla="*/ f6 1 f15"/>
                  <a:gd name="f25" fmla="+- f19 0 f1"/>
                  <a:gd name="f26" fmla="*/ f20 1 f15"/>
                  <a:gd name="f27" fmla="*/ f21 1 f15"/>
                  <a:gd name="f28" fmla="*/ f22 1 f15"/>
                  <a:gd name="f29" fmla="*/ f23 f11 1"/>
                  <a:gd name="f30" fmla="*/ f24 f11 1"/>
                  <a:gd name="f31" fmla="*/ f24 f12 1"/>
                  <a:gd name="f32" fmla="*/ f23 f12 1"/>
                  <a:gd name="f33" fmla="*/ f26 f11 1"/>
                  <a:gd name="f34" fmla="*/ f27 f12 1"/>
                  <a:gd name="f35" fmla="*/ f28 f12 1"/>
                  <a:gd name="f36" fmla="*/ f28 f11 1"/>
                  <a:gd name="f37" fmla="*/ f26 f12 1"/>
                  <a:gd name="f38" fmla="*/ f27 f11 1"/>
                </a:gdLst>
                <a:ahLst/>
                <a:cxnLst>
                  <a:cxn ang="3cd4">
                    <a:pos x="hc" y="t"/>
                  </a:cxn>
                  <a:cxn ang="0">
                    <a:pos x="r" y="vc"/>
                  </a:cxn>
                  <a:cxn ang="cd4">
                    <a:pos x="hc" y="b"/>
                  </a:cxn>
                  <a:cxn ang="cd2">
                    <a:pos x="l" y="vc"/>
                  </a:cxn>
                  <a:cxn ang="f25">
                    <a:pos x="f33" y="f34"/>
                  </a:cxn>
                  <a:cxn ang="f25">
                    <a:pos x="f33" y="f35"/>
                  </a:cxn>
                  <a:cxn ang="f25">
                    <a:pos x="f36" y="f37"/>
                  </a:cxn>
                  <a:cxn ang="f25">
                    <a:pos x="f38" y="f37"/>
                  </a:cxn>
                  <a:cxn ang="f25">
                    <a:pos x="f33" y="f34"/>
                  </a:cxn>
                </a:cxnLst>
                <a:rect l="f29" t="f32" r="f30" b="f31"/>
                <a:pathLst>
                  <a:path w="3060000" h="3060000">
                    <a:moveTo>
                      <a:pt x="f6" y="f5"/>
                    </a:moveTo>
                    <a:lnTo>
                      <a:pt x="f6" y="f7"/>
                    </a:lnTo>
                    <a:cubicBezTo>
                      <a:pt x="f8" y="f7"/>
                      <a:pt x="f7" y="f8"/>
                      <a:pt x="f7" y="f6"/>
                    </a:cubicBezTo>
                    <a:lnTo>
                      <a:pt x="f5" y="f6"/>
                    </a:lnTo>
                    <a:cubicBezTo>
                      <a:pt x="f5" y="f9"/>
                      <a:pt x="f9" y="f5"/>
                      <a:pt x="f6" y="f5"/>
                    </a:cubicBezTo>
                    <a:close/>
                  </a:path>
                </a:pathLst>
              </a:custGeom>
              <a:grpFill/>
              <a:ln w="12701" cap="flat">
                <a:solidFill>
                  <a:srgbClr val="66C4EC"/>
                </a:solidFill>
                <a:prstDash val="solid"/>
                <a:miter/>
              </a:ln>
            </p:spPr>
            <p:txBody>
              <a:bodyPr vert="horz" wrap="square" lIns="597322" tIns="922446" rIns="2439674" bIns="2439674"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89247" rtl="0" fontAlgn="auto" hangingPunct="1">
                  <a:lnSpc>
                    <a:spcPct val="90000"/>
                  </a:lnSpc>
                  <a:spcBef>
                    <a:spcPts val="0"/>
                  </a:spcBef>
                  <a:spcAft>
                    <a:spcPts val="2700"/>
                  </a:spcAft>
                  <a:buNone/>
                  <a:tabLst/>
                  <a:defRPr sz="1800" b="0" i="0" u="none" strike="noStrike" kern="0" cap="none" spc="0" baseline="0">
                    <a:solidFill>
                      <a:srgbClr val="000000"/>
                    </a:solidFill>
                    <a:uFillTx/>
                  </a:defRPr>
                </a:pPr>
                <a:endParaRPr lang="fr-FR" sz="6500" b="0" i="0" u="none" strike="noStrike" kern="1200" cap="none" spc="0" baseline="0">
                  <a:solidFill>
                    <a:srgbClr val="FFFFFF"/>
                  </a:solidFill>
                  <a:uFillTx/>
                  <a:latin typeface="Calibri"/>
                </a:endParaRPr>
              </a:p>
            </p:txBody>
          </p:sp>
        </p:grpSp>
        <p:sp>
          <p:nvSpPr>
            <p:cNvPr id="6" name="Freeform: Shape 5">
              <a:extLst>
                <a:ext uri="{FF2B5EF4-FFF2-40B4-BE49-F238E27FC236}">
                  <a16:creationId xmlns:a16="http://schemas.microsoft.com/office/drawing/2014/main" id="{1E6E3766-6F5F-C41D-B0C2-02B18EFB04C3}"/>
                </a:ext>
              </a:extLst>
            </p:cNvPr>
            <p:cNvSpPr/>
            <p:nvPr/>
          </p:nvSpPr>
          <p:spPr>
            <a:xfrm rot="5421945">
              <a:off x="5968604" y="571779"/>
              <a:ext cx="2886449" cy="2889275"/>
            </a:xfrm>
            <a:custGeom>
              <a:avLst/>
              <a:gdLst>
                <a:gd name="f0" fmla="val 10800000"/>
                <a:gd name="f1" fmla="val 5400000"/>
                <a:gd name="f2" fmla="val 180"/>
                <a:gd name="f3" fmla="val w"/>
                <a:gd name="f4" fmla="val h"/>
                <a:gd name="f5" fmla="val 0"/>
                <a:gd name="f6" fmla="val 3060000"/>
                <a:gd name="f7" fmla="val 900000"/>
                <a:gd name="f8" fmla="val 1867065"/>
                <a:gd name="f9" fmla="val 1370008"/>
                <a:gd name="f10" fmla="+- 0 0 -90"/>
                <a:gd name="f11" fmla="*/ f3 1 3060000"/>
                <a:gd name="f12" fmla="*/ f4 1 3060000"/>
                <a:gd name="f13" fmla="+- f6 0 f5"/>
                <a:gd name="f14" fmla="*/ f10 f0 1"/>
                <a:gd name="f15" fmla="*/ f13 1 3060000"/>
                <a:gd name="f16" fmla="*/ 3060000 f13 1"/>
                <a:gd name="f17" fmla="*/ 0 f13 1"/>
                <a:gd name="f18" fmla="*/ 900000 f13 1"/>
                <a:gd name="f19" fmla="*/ f14 1 f2"/>
                <a:gd name="f20" fmla="*/ f16 1 3060000"/>
                <a:gd name="f21" fmla="*/ f17 1 3060000"/>
                <a:gd name="f22" fmla="*/ f18 1 3060000"/>
                <a:gd name="f23" fmla="*/ f5 1 f15"/>
                <a:gd name="f24" fmla="*/ f6 1 f15"/>
                <a:gd name="f25" fmla="+- f19 0 f1"/>
                <a:gd name="f26" fmla="*/ f20 1 f15"/>
                <a:gd name="f27" fmla="*/ f21 1 f15"/>
                <a:gd name="f28" fmla="*/ f22 1 f15"/>
                <a:gd name="f29" fmla="*/ f23 f11 1"/>
                <a:gd name="f30" fmla="*/ f24 f11 1"/>
                <a:gd name="f31" fmla="*/ f24 f12 1"/>
                <a:gd name="f32" fmla="*/ f23 f12 1"/>
                <a:gd name="f33" fmla="*/ f26 f11 1"/>
                <a:gd name="f34" fmla="*/ f27 f12 1"/>
                <a:gd name="f35" fmla="*/ f28 f12 1"/>
                <a:gd name="f36" fmla="*/ f28 f11 1"/>
                <a:gd name="f37" fmla="*/ f26 f12 1"/>
                <a:gd name="f38" fmla="*/ f27 f11 1"/>
              </a:gdLst>
              <a:ahLst/>
              <a:cxnLst>
                <a:cxn ang="3cd4">
                  <a:pos x="hc" y="t"/>
                </a:cxn>
                <a:cxn ang="0">
                  <a:pos x="r" y="vc"/>
                </a:cxn>
                <a:cxn ang="cd4">
                  <a:pos x="hc" y="b"/>
                </a:cxn>
                <a:cxn ang="cd2">
                  <a:pos x="l" y="vc"/>
                </a:cxn>
                <a:cxn ang="f25">
                  <a:pos x="f33" y="f34"/>
                </a:cxn>
                <a:cxn ang="f25">
                  <a:pos x="f33" y="f35"/>
                </a:cxn>
                <a:cxn ang="f25">
                  <a:pos x="f36" y="f37"/>
                </a:cxn>
                <a:cxn ang="f25">
                  <a:pos x="f38" y="f37"/>
                </a:cxn>
                <a:cxn ang="f25">
                  <a:pos x="f33" y="f34"/>
                </a:cxn>
              </a:cxnLst>
              <a:rect l="f29" t="f32" r="f30" b="f31"/>
              <a:pathLst>
                <a:path w="3060000" h="3060000">
                  <a:moveTo>
                    <a:pt x="f6" y="f5"/>
                  </a:moveTo>
                  <a:lnTo>
                    <a:pt x="f6" y="f7"/>
                  </a:lnTo>
                  <a:cubicBezTo>
                    <a:pt x="f8" y="f7"/>
                    <a:pt x="f7" y="f8"/>
                    <a:pt x="f7" y="f6"/>
                  </a:cubicBezTo>
                  <a:lnTo>
                    <a:pt x="f5" y="f6"/>
                  </a:lnTo>
                  <a:cubicBezTo>
                    <a:pt x="f5" y="f9"/>
                    <a:pt x="f9" y="f5"/>
                    <a:pt x="f6" y="f5"/>
                  </a:cubicBezTo>
                  <a:close/>
                </a:path>
              </a:pathLst>
            </a:custGeom>
            <a:grpFill/>
            <a:ln w="12701" cap="flat">
              <a:solidFill>
                <a:srgbClr val="66C4EC"/>
              </a:solidFill>
              <a:prstDash val="solid"/>
              <a:miter/>
            </a:ln>
          </p:spPr>
          <p:txBody>
            <a:bodyPr vert="horz" wrap="square" lIns="597322" tIns="922446" rIns="2439674" bIns="2439674"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89247" rtl="0" fontAlgn="auto" hangingPunct="1">
                <a:lnSpc>
                  <a:spcPct val="90000"/>
                </a:lnSpc>
                <a:spcBef>
                  <a:spcPts val="0"/>
                </a:spcBef>
                <a:spcAft>
                  <a:spcPts val="2700"/>
                </a:spcAft>
                <a:buNone/>
                <a:tabLst/>
                <a:defRPr sz="1800" b="0" i="0" u="none" strike="noStrike" kern="0" cap="none" spc="0" baseline="0">
                  <a:solidFill>
                    <a:srgbClr val="000000"/>
                  </a:solidFill>
                  <a:uFillTx/>
                </a:defRPr>
              </a:pPr>
              <a:endParaRPr lang="fr-FR" sz="6500" b="0" i="0" u="none" strike="noStrike" kern="1200" cap="none" spc="0" baseline="0">
                <a:solidFill>
                  <a:srgbClr val="FFFFFF"/>
                </a:solidFill>
                <a:uFillTx/>
                <a:latin typeface="Calibri"/>
              </a:endParaRPr>
            </a:p>
          </p:txBody>
        </p:sp>
      </p:grpSp>
      <p:sp>
        <p:nvSpPr>
          <p:cNvPr id="10" name="TextBox 9">
            <a:extLst>
              <a:ext uri="{FF2B5EF4-FFF2-40B4-BE49-F238E27FC236}">
                <a16:creationId xmlns:a16="http://schemas.microsoft.com/office/drawing/2014/main" id="{95361ABC-DB7B-2A55-B0D0-480319A3CB5E}"/>
              </a:ext>
            </a:extLst>
          </p:cNvPr>
          <p:cNvSpPr txBox="1"/>
          <p:nvPr/>
        </p:nvSpPr>
        <p:spPr>
          <a:xfrm>
            <a:off x="3498096" y="2245193"/>
            <a:ext cx="2241319" cy="523220"/>
          </a:xfrm>
          <a:prstGeom prst="rect">
            <a:avLst/>
          </a:prstGeom>
          <a:noFill/>
        </p:spPr>
        <p:txBody>
          <a:bodyPr wrap="none" rtlCol="0">
            <a:spAutoFit/>
          </a:bodyPr>
          <a:lstStyle/>
          <a:p>
            <a:r>
              <a:rPr lang="en-US" sz="2800" b="1" dirty="0">
                <a:solidFill>
                  <a:schemeClr val="bg1"/>
                </a:solidFill>
              </a:rPr>
              <a:t>Conclusion </a:t>
            </a:r>
          </a:p>
        </p:txBody>
      </p:sp>
      <p:sp>
        <p:nvSpPr>
          <p:cNvPr id="3" name="TextBox 2">
            <a:extLst>
              <a:ext uri="{FF2B5EF4-FFF2-40B4-BE49-F238E27FC236}">
                <a16:creationId xmlns:a16="http://schemas.microsoft.com/office/drawing/2014/main" id="{28CAFE91-CBC7-4976-7CF2-94F96326BB8B}"/>
              </a:ext>
            </a:extLst>
          </p:cNvPr>
          <p:cNvSpPr txBox="1"/>
          <p:nvPr/>
        </p:nvSpPr>
        <p:spPr>
          <a:xfrm>
            <a:off x="629910" y="1067981"/>
            <a:ext cx="2125464" cy="338554"/>
          </a:xfrm>
          <a:prstGeom prst="rect">
            <a:avLst/>
          </a:prstGeom>
          <a:noFill/>
        </p:spPr>
        <p:txBody>
          <a:bodyPr wrap="square">
            <a:spAutoFit/>
          </a:bodyPr>
          <a:lstStyle/>
          <a:p>
            <a:r>
              <a:rPr lang="en-US" sz="1600" b="1" i="0" dirty="0" err="1">
                <a:solidFill>
                  <a:schemeClr val="bg1"/>
                </a:solidFill>
                <a:effectLst/>
                <a:latin typeface="Söhne"/>
              </a:rPr>
              <a:t>Résolution</a:t>
            </a:r>
            <a:r>
              <a:rPr lang="en-US" sz="1600" b="1" i="0" dirty="0">
                <a:solidFill>
                  <a:schemeClr val="bg1"/>
                </a:solidFill>
                <a:effectLst/>
                <a:latin typeface="Söhne"/>
              </a:rPr>
              <a:t> </a:t>
            </a:r>
            <a:r>
              <a:rPr lang="en-US" sz="1600" b="1" i="0" dirty="0" err="1">
                <a:solidFill>
                  <a:schemeClr val="bg1"/>
                </a:solidFill>
                <a:effectLst/>
                <a:latin typeface="Söhne"/>
              </a:rPr>
              <a:t>Immédiate</a:t>
            </a:r>
            <a:endParaRPr lang="en-US" sz="1600" dirty="0">
              <a:solidFill>
                <a:schemeClr val="bg1"/>
              </a:solidFill>
            </a:endParaRPr>
          </a:p>
        </p:txBody>
      </p:sp>
      <p:sp>
        <p:nvSpPr>
          <p:cNvPr id="11" name="Oval 10">
            <a:extLst>
              <a:ext uri="{FF2B5EF4-FFF2-40B4-BE49-F238E27FC236}">
                <a16:creationId xmlns:a16="http://schemas.microsoft.com/office/drawing/2014/main" id="{2617CD86-0FFD-CFD2-C650-13AAB37FF70D}"/>
              </a:ext>
            </a:extLst>
          </p:cNvPr>
          <p:cNvSpPr/>
          <p:nvPr/>
        </p:nvSpPr>
        <p:spPr>
          <a:xfrm>
            <a:off x="1420261" y="409530"/>
            <a:ext cx="544763" cy="543754"/>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400" dirty="0">
                <a:solidFill>
                  <a:schemeClr val="tx1"/>
                </a:solidFill>
              </a:rPr>
              <a:t>01</a:t>
            </a:r>
            <a:endParaRPr lang="en-US" sz="1400" dirty="0">
              <a:solidFill>
                <a:schemeClr val="tx1"/>
              </a:solidFill>
            </a:endParaRPr>
          </a:p>
        </p:txBody>
      </p:sp>
      <p:sp>
        <p:nvSpPr>
          <p:cNvPr id="2" name="TextBox 1">
            <a:extLst>
              <a:ext uri="{FF2B5EF4-FFF2-40B4-BE49-F238E27FC236}">
                <a16:creationId xmlns:a16="http://schemas.microsoft.com/office/drawing/2014/main" id="{E7CF0A0D-79A4-1802-7C26-1519BF962AAC}"/>
              </a:ext>
            </a:extLst>
          </p:cNvPr>
          <p:cNvSpPr txBox="1"/>
          <p:nvPr/>
        </p:nvSpPr>
        <p:spPr>
          <a:xfrm>
            <a:off x="538972" y="3326613"/>
            <a:ext cx="2125464" cy="369332"/>
          </a:xfrm>
          <a:prstGeom prst="rect">
            <a:avLst/>
          </a:prstGeom>
          <a:noFill/>
        </p:spPr>
        <p:txBody>
          <a:bodyPr wrap="square">
            <a:spAutoFit/>
          </a:bodyPr>
          <a:lstStyle/>
          <a:p>
            <a:r>
              <a:rPr lang="en-US" sz="1800" b="1" i="0" dirty="0">
                <a:solidFill>
                  <a:schemeClr val="bg1"/>
                </a:solidFill>
                <a:effectLst/>
                <a:latin typeface="Söhne"/>
              </a:rPr>
              <a:t>Innovation Continue</a:t>
            </a:r>
            <a:endParaRPr lang="en-US" dirty="0">
              <a:solidFill>
                <a:schemeClr val="bg1"/>
              </a:solidFill>
            </a:endParaRPr>
          </a:p>
        </p:txBody>
      </p:sp>
      <p:sp>
        <p:nvSpPr>
          <p:cNvPr id="12" name="Oval 11">
            <a:extLst>
              <a:ext uri="{FF2B5EF4-FFF2-40B4-BE49-F238E27FC236}">
                <a16:creationId xmlns:a16="http://schemas.microsoft.com/office/drawing/2014/main" id="{40D5484E-F9FA-3474-D627-5AB79C54B6AC}"/>
              </a:ext>
            </a:extLst>
          </p:cNvPr>
          <p:cNvSpPr/>
          <p:nvPr/>
        </p:nvSpPr>
        <p:spPr>
          <a:xfrm>
            <a:off x="1329323" y="2668162"/>
            <a:ext cx="544763" cy="543754"/>
          </a:xfrm>
          <a:prstGeom prst="ellipse">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400" dirty="0">
                <a:solidFill>
                  <a:schemeClr val="tx1"/>
                </a:solidFill>
              </a:rPr>
              <a:t>02</a:t>
            </a:r>
            <a:endParaRPr lang="en-US" sz="1400" dirty="0">
              <a:solidFill>
                <a:schemeClr val="tx1"/>
              </a:solidFill>
            </a:endParaRPr>
          </a:p>
        </p:txBody>
      </p:sp>
      <p:sp>
        <p:nvSpPr>
          <p:cNvPr id="14" name="TextBox 13">
            <a:extLst>
              <a:ext uri="{FF2B5EF4-FFF2-40B4-BE49-F238E27FC236}">
                <a16:creationId xmlns:a16="http://schemas.microsoft.com/office/drawing/2014/main" id="{6DE37BC3-5E38-875D-A3DC-E2EE17B922AF}"/>
              </a:ext>
            </a:extLst>
          </p:cNvPr>
          <p:cNvSpPr txBox="1"/>
          <p:nvPr/>
        </p:nvSpPr>
        <p:spPr>
          <a:xfrm>
            <a:off x="229466" y="1521232"/>
            <a:ext cx="2324791" cy="646331"/>
          </a:xfrm>
          <a:prstGeom prst="rect">
            <a:avLst/>
          </a:prstGeom>
          <a:noFill/>
        </p:spPr>
        <p:txBody>
          <a:bodyPr wrap="square">
            <a:spAutoFit/>
          </a:bodyPr>
          <a:lstStyle/>
          <a:p>
            <a:pPr algn="just"/>
            <a:r>
              <a:rPr lang="fr-FR" sz="1200" b="0" i="0" dirty="0">
                <a:solidFill>
                  <a:schemeClr val="bg1"/>
                </a:solidFill>
                <a:effectLst/>
                <a:latin typeface="Söhne"/>
              </a:rPr>
              <a:t>« </a:t>
            </a:r>
            <a:r>
              <a:rPr lang="fr-FR" sz="1200" b="0" i="0" dirty="0" err="1">
                <a:solidFill>
                  <a:schemeClr val="bg1"/>
                </a:solidFill>
                <a:effectLst/>
                <a:latin typeface="Söhne"/>
              </a:rPr>
              <a:t>PetCare</a:t>
            </a:r>
            <a:r>
              <a:rPr lang="fr-FR" sz="1200" b="0" i="0" dirty="0">
                <a:solidFill>
                  <a:schemeClr val="bg1"/>
                </a:solidFill>
                <a:effectLst/>
                <a:latin typeface="Söhne"/>
              </a:rPr>
              <a:t> » comble les lacunes du </a:t>
            </a:r>
            <a:r>
              <a:rPr lang="fr-FR" sz="1200" b="0" i="0" dirty="0" err="1">
                <a:solidFill>
                  <a:schemeClr val="bg1"/>
                </a:solidFill>
                <a:effectLst/>
                <a:latin typeface="Söhne"/>
              </a:rPr>
              <a:t>PetCare</a:t>
            </a:r>
            <a:r>
              <a:rPr lang="fr-FR" sz="1200" b="0" i="0" dirty="0">
                <a:solidFill>
                  <a:schemeClr val="bg1"/>
                </a:solidFill>
                <a:effectLst/>
                <a:latin typeface="Söhne"/>
              </a:rPr>
              <a:t> avec une plateforme centralisée, conviviale et efficace.</a:t>
            </a:r>
            <a:endParaRPr lang="en-US" sz="1200" dirty="0">
              <a:solidFill>
                <a:schemeClr val="bg1"/>
              </a:solidFill>
            </a:endParaRPr>
          </a:p>
        </p:txBody>
      </p:sp>
      <p:sp>
        <p:nvSpPr>
          <p:cNvPr id="16" name="TextBox 15">
            <a:extLst>
              <a:ext uri="{FF2B5EF4-FFF2-40B4-BE49-F238E27FC236}">
                <a16:creationId xmlns:a16="http://schemas.microsoft.com/office/drawing/2014/main" id="{3CA651A6-B748-E7AC-BB65-992F4983289B}"/>
              </a:ext>
            </a:extLst>
          </p:cNvPr>
          <p:cNvSpPr txBox="1"/>
          <p:nvPr/>
        </p:nvSpPr>
        <p:spPr>
          <a:xfrm>
            <a:off x="122143" y="3816680"/>
            <a:ext cx="2849880" cy="830997"/>
          </a:xfrm>
          <a:prstGeom prst="rect">
            <a:avLst/>
          </a:prstGeom>
          <a:noFill/>
        </p:spPr>
        <p:txBody>
          <a:bodyPr wrap="square">
            <a:spAutoFit/>
          </a:bodyPr>
          <a:lstStyle/>
          <a:p>
            <a:pPr algn="just"/>
            <a:r>
              <a:rPr lang="fr-FR" sz="1200" b="0" i="0" dirty="0">
                <a:solidFill>
                  <a:schemeClr val="bg1"/>
                </a:solidFill>
                <a:effectLst/>
                <a:latin typeface="Söhne"/>
              </a:rPr>
              <a:t>L'intégration de l'API </a:t>
            </a:r>
            <a:r>
              <a:rPr lang="fr-FR" sz="1200" b="0" i="0" dirty="0" err="1">
                <a:solidFill>
                  <a:schemeClr val="bg1"/>
                </a:solidFill>
                <a:effectLst/>
                <a:latin typeface="Söhne"/>
              </a:rPr>
              <a:t>OpenStreetMap</a:t>
            </a:r>
            <a:r>
              <a:rPr lang="fr-FR" sz="1200" b="0" i="0" dirty="0">
                <a:solidFill>
                  <a:schemeClr val="bg1"/>
                </a:solidFill>
                <a:effectLst/>
                <a:latin typeface="Söhne"/>
              </a:rPr>
              <a:t> et la facilitation de la communication montrent l'engagement innovant de « </a:t>
            </a:r>
            <a:r>
              <a:rPr lang="fr-FR" sz="1200" b="0" i="0" dirty="0" err="1">
                <a:solidFill>
                  <a:schemeClr val="bg1"/>
                </a:solidFill>
                <a:effectLst/>
                <a:latin typeface="Söhne"/>
              </a:rPr>
              <a:t>PetCare</a:t>
            </a:r>
            <a:r>
              <a:rPr lang="fr-FR" sz="1200" b="0" i="0" dirty="0">
                <a:solidFill>
                  <a:schemeClr val="bg1"/>
                </a:solidFill>
                <a:effectLst/>
                <a:latin typeface="Söhne"/>
              </a:rPr>
              <a:t> » pour rester en tête du secteur.</a:t>
            </a:r>
            <a:endParaRPr lang="en-US" sz="1200" dirty="0">
              <a:solidFill>
                <a:schemeClr val="bg1"/>
              </a:solidFill>
            </a:endParaRPr>
          </a:p>
        </p:txBody>
      </p:sp>
    </p:spTree>
    <p:extLst>
      <p:ext uri="{BB962C8B-B14F-4D97-AF65-F5344CB8AC3E}">
        <p14:creationId xmlns:p14="http://schemas.microsoft.com/office/powerpoint/2010/main" val="1470062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B4DCA9B-A236-B2E5-8064-0B4D822BB6EA}"/>
              </a:ext>
            </a:extLst>
          </p:cNvPr>
          <p:cNvGrpSpPr/>
          <p:nvPr/>
        </p:nvGrpSpPr>
        <p:grpSpPr>
          <a:xfrm rot="10800000">
            <a:off x="2551629" y="556535"/>
            <a:ext cx="4040742" cy="4030430"/>
            <a:chOff x="2886962" y="560774"/>
            <a:chExt cx="5969504" cy="5954270"/>
          </a:xfrm>
          <a:solidFill>
            <a:srgbClr val="66C4EC"/>
          </a:solidFill>
        </p:grpSpPr>
        <p:grpSp>
          <p:nvGrpSpPr>
            <p:cNvPr id="5" name="Group 4">
              <a:extLst>
                <a:ext uri="{FF2B5EF4-FFF2-40B4-BE49-F238E27FC236}">
                  <a16:creationId xmlns:a16="http://schemas.microsoft.com/office/drawing/2014/main" id="{8B2BFCA7-EF78-C9F0-6FF2-470CC6A3C3F4}"/>
                </a:ext>
              </a:extLst>
            </p:cNvPr>
            <p:cNvGrpSpPr/>
            <p:nvPr/>
          </p:nvGrpSpPr>
          <p:grpSpPr>
            <a:xfrm>
              <a:off x="2886962" y="560774"/>
              <a:ext cx="5946443" cy="5954270"/>
              <a:chOff x="2886962" y="560774"/>
              <a:chExt cx="5946443" cy="5954270"/>
            </a:xfrm>
            <a:grpFill/>
          </p:grpSpPr>
          <p:sp>
            <p:nvSpPr>
              <p:cNvPr id="7" name="Freeform: Shape 6">
                <a:extLst>
                  <a:ext uri="{FF2B5EF4-FFF2-40B4-BE49-F238E27FC236}">
                    <a16:creationId xmlns:a16="http://schemas.microsoft.com/office/drawing/2014/main" id="{82DEE19B-DAAA-7F40-1E84-6A54FE2F3A50}"/>
                  </a:ext>
                </a:extLst>
              </p:cNvPr>
              <p:cNvSpPr/>
              <p:nvPr/>
            </p:nvSpPr>
            <p:spPr>
              <a:xfrm rot="5604">
                <a:off x="5946956" y="3625769"/>
                <a:ext cx="2886449" cy="2889275"/>
              </a:xfrm>
              <a:custGeom>
                <a:avLst/>
                <a:gdLst>
                  <a:gd name="f0" fmla="val 10800000"/>
                  <a:gd name="f1" fmla="val 5400000"/>
                  <a:gd name="f2" fmla="val 180"/>
                  <a:gd name="f3" fmla="val w"/>
                  <a:gd name="f4" fmla="val h"/>
                  <a:gd name="f5" fmla="val 0"/>
                  <a:gd name="f6" fmla="val 3060000"/>
                  <a:gd name="f7" fmla="val 2160000"/>
                  <a:gd name="f8" fmla="val 1689992"/>
                  <a:gd name="f9" fmla="val 1192935"/>
                  <a:gd name="f10" fmla="+- 0 0 -90"/>
                  <a:gd name="f11" fmla="*/ f3 1 3060000"/>
                  <a:gd name="f12" fmla="*/ f4 1 3060000"/>
                  <a:gd name="f13" fmla="+- f6 0 f5"/>
                  <a:gd name="f14" fmla="*/ f10 f0 1"/>
                  <a:gd name="f15" fmla="*/ f13 1 3060000"/>
                  <a:gd name="f16" fmla="*/ 2160000 f13 1"/>
                  <a:gd name="f17" fmla="*/ 0 f13 1"/>
                  <a:gd name="f18" fmla="*/ 3060000 f13 1"/>
                  <a:gd name="f19" fmla="*/ f14 1 f2"/>
                  <a:gd name="f20" fmla="*/ f16 1 3060000"/>
                  <a:gd name="f21" fmla="*/ f17 1 3060000"/>
                  <a:gd name="f22" fmla="*/ f18 1 3060000"/>
                  <a:gd name="f23" fmla="*/ f5 1 f15"/>
                  <a:gd name="f24" fmla="*/ f6 1 f15"/>
                  <a:gd name="f25" fmla="+- f19 0 f1"/>
                  <a:gd name="f26" fmla="*/ f20 1 f15"/>
                  <a:gd name="f27" fmla="*/ f21 1 f15"/>
                  <a:gd name="f28" fmla="*/ f22 1 f15"/>
                  <a:gd name="f29" fmla="*/ f23 f11 1"/>
                  <a:gd name="f30" fmla="*/ f24 f11 1"/>
                  <a:gd name="f31" fmla="*/ f24 f12 1"/>
                  <a:gd name="f32" fmla="*/ f23 f12 1"/>
                  <a:gd name="f33" fmla="*/ f26 f11 1"/>
                  <a:gd name="f34" fmla="*/ f27 f12 1"/>
                  <a:gd name="f35" fmla="*/ f28 f11 1"/>
                  <a:gd name="f36" fmla="*/ f27 f11 1"/>
                  <a:gd name="f37" fmla="*/ f28 f12 1"/>
                  <a:gd name="f38" fmla="*/ f26 f12 1"/>
                </a:gdLst>
                <a:ahLst/>
                <a:cxnLst>
                  <a:cxn ang="3cd4">
                    <a:pos x="hc" y="t"/>
                  </a:cxn>
                  <a:cxn ang="0">
                    <a:pos x="r" y="vc"/>
                  </a:cxn>
                  <a:cxn ang="cd4">
                    <a:pos x="hc" y="b"/>
                  </a:cxn>
                  <a:cxn ang="cd2">
                    <a:pos x="l" y="vc"/>
                  </a:cxn>
                  <a:cxn ang="f25">
                    <a:pos x="f33" y="f34"/>
                  </a:cxn>
                  <a:cxn ang="f25">
                    <a:pos x="f35" y="f34"/>
                  </a:cxn>
                  <a:cxn ang="f25">
                    <a:pos x="f36" y="f37"/>
                  </a:cxn>
                  <a:cxn ang="f25">
                    <a:pos x="f36" y="f38"/>
                  </a:cxn>
                  <a:cxn ang="f25">
                    <a:pos x="f33" y="f34"/>
                  </a:cxn>
                </a:cxnLst>
                <a:rect l="f29" t="f32" r="f30" b="f31"/>
                <a:pathLst>
                  <a:path w="3060000" h="3060000">
                    <a:moveTo>
                      <a:pt x="f7" y="f5"/>
                    </a:moveTo>
                    <a:lnTo>
                      <a:pt x="f6" y="f5"/>
                    </a:lnTo>
                    <a:cubicBezTo>
                      <a:pt x="f6" y="f8"/>
                      <a:pt x="f8" y="f6"/>
                      <a:pt x="f5" y="f6"/>
                    </a:cubicBezTo>
                    <a:lnTo>
                      <a:pt x="f5" y="f7"/>
                    </a:lnTo>
                    <a:cubicBezTo>
                      <a:pt x="f9" y="f7"/>
                      <a:pt x="f7" y="f9"/>
                      <a:pt x="f7" y="f5"/>
                    </a:cubicBezTo>
                    <a:close/>
                  </a:path>
                </a:pathLst>
              </a:custGeom>
              <a:grpFill/>
              <a:ln w="12701" cap="flat">
                <a:solidFill>
                  <a:srgbClr val="66C4EC"/>
                </a:solidFill>
                <a:prstDash val="solid"/>
                <a:miter/>
              </a:ln>
            </p:spPr>
            <p:txBody>
              <a:bodyPr vert="horz" wrap="square" lIns="2439674" tIns="2439674" rIns="597322" bIns="922446"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89247" rtl="0" fontAlgn="auto" hangingPunct="1">
                  <a:lnSpc>
                    <a:spcPct val="90000"/>
                  </a:lnSpc>
                  <a:spcBef>
                    <a:spcPts val="0"/>
                  </a:spcBef>
                  <a:spcAft>
                    <a:spcPts val="2700"/>
                  </a:spcAft>
                  <a:buNone/>
                  <a:tabLst/>
                  <a:defRPr sz="1800" b="0" i="0" u="none" strike="noStrike" kern="0" cap="none" spc="0" baseline="0">
                    <a:solidFill>
                      <a:srgbClr val="000000"/>
                    </a:solidFill>
                    <a:uFillTx/>
                  </a:defRPr>
                </a:pPr>
                <a:endParaRPr lang="fr-FR" sz="6500" b="0" i="0" u="none" strike="noStrike" kern="1200" cap="none" spc="0" baseline="0">
                  <a:solidFill>
                    <a:srgbClr val="FFFFFF"/>
                  </a:solidFill>
                  <a:uFillTx/>
                  <a:latin typeface="Calibri"/>
                </a:endParaRPr>
              </a:p>
            </p:txBody>
          </p:sp>
          <p:sp>
            <p:nvSpPr>
              <p:cNvPr id="8" name="Freeform: Shape 7">
                <a:extLst>
                  <a:ext uri="{FF2B5EF4-FFF2-40B4-BE49-F238E27FC236}">
                    <a16:creationId xmlns:a16="http://schemas.microsoft.com/office/drawing/2014/main" id="{3B790F3A-47A7-9FF7-CCFC-596CD45EDEA5}"/>
                  </a:ext>
                </a:extLst>
              </p:cNvPr>
              <p:cNvSpPr/>
              <p:nvPr/>
            </p:nvSpPr>
            <p:spPr>
              <a:xfrm rot="5604">
                <a:off x="2886962" y="3620768"/>
                <a:ext cx="2886449" cy="2889275"/>
              </a:xfrm>
              <a:custGeom>
                <a:avLst/>
                <a:gdLst>
                  <a:gd name="f0" fmla="val 10800000"/>
                  <a:gd name="f1" fmla="val 5400000"/>
                  <a:gd name="f2" fmla="val 180"/>
                  <a:gd name="f3" fmla="val w"/>
                  <a:gd name="f4" fmla="val h"/>
                  <a:gd name="f5" fmla="val 0"/>
                  <a:gd name="f6" fmla="val 3060000"/>
                  <a:gd name="f7" fmla="val 900000"/>
                  <a:gd name="f8" fmla="val 1192935"/>
                  <a:gd name="f9" fmla="val 1867065"/>
                  <a:gd name="f10" fmla="val 2160000"/>
                  <a:gd name="f11" fmla="val 1370008"/>
                  <a:gd name="f12" fmla="val 1689992"/>
                  <a:gd name="f13" fmla="+- 0 0 -90"/>
                  <a:gd name="f14" fmla="*/ f3 1 3060000"/>
                  <a:gd name="f15" fmla="*/ f4 1 3060000"/>
                  <a:gd name="f16" fmla="+- f6 0 f5"/>
                  <a:gd name="f17" fmla="*/ f13 f0 1"/>
                  <a:gd name="f18" fmla="*/ f16 1 3060000"/>
                  <a:gd name="f19" fmla="*/ 0 f16 1"/>
                  <a:gd name="f20" fmla="*/ 900000 f16 1"/>
                  <a:gd name="f21" fmla="*/ 3060000 f16 1"/>
                  <a:gd name="f22" fmla="*/ 2160000 f16 1"/>
                  <a:gd name="f23" fmla="*/ f17 1 f2"/>
                  <a:gd name="f24" fmla="*/ f19 1 3060000"/>
                  <a:gd name="f25" fmla="*/ f20 1 3060000"/>
                  <a:gd name="f26" fmla="*/ f21 1 3060000"/>
                  <a:gd name="f27" fmla="*/ f22 1 3060000"/>
                  <a:gd name="f28" fmla="*/ f5 1 f18"/>
                  <a:gd name="f29" fmla="*/ f6 1 f18"/>
                  <a:gd name="f30" fmla="+- f23 0 f1"/>
                  <a:gd name="f31" fmla="*/ f24 1 f18"/>
                  <a:gd name="f32" fmla="*/ f25 1 f18"/>
                  <a:gd name="f33" fmla="*/ f26 1 f18"/>
                  <a:gd name="f34" fmla="*/ f27 1 f18"/>
                  <a:gd name="f35" fmla="*/ f28 f14 1"/>
                  <a:gd name="f36" fmla="*/ f29 f14 1"/>
                  <a:gd name="f37" fmla="*/ f29 f15 1"/>
                  <a:gd name="f38" fmla="*/ f28 f15 1"/>
                  <a:gd name="f39" fmla="*/ f31 f14 1"/>
                  <a:gd name="f40" fmla="*/ f31 f15 1"/>
                  <a:gd name="f41" fmla="*/ f32 f14 1"/>
                  <a:gd name="f42" fmla="*/ f33 f14 1"/>
                  <a:gd name="f43" fmla="*/ f34 f15 1"/>
                  <a:gd name="f44" fmla="*/ f33 f15 1"/>
                </a:gdLst>
                <a:ahLst/>
                <a:cxnLst>
                  <a:cxn ang="3cd4">
                    <a:pos x="hc" y="t"/>
                  </a:cxn>
                  <a:cxn ang="0">
                    <a:pos x="r" y="vc"/>
                  </a:cxn>
                  <a:cxn ang="cd4">
                    <a:pos x="hc" y="b"/>
                  </a:cxn>
                  <a:cxn ang="cd2">
                    <a:pos x="l" y="vc"/>
                  </a:cxn>
                  <a:cxn ang="f30">
                    <a:pos x="f39" y="f40"/>
                  </a:cxn>
                  <a:cxn ang="f30">
                    <a:pos x="f41" y="f40"/>
                  </a:cxn>
                  <a:cxn ang="f30">
                    <a:pos x="f42" y="f43"/>
                  </a:cxn>
                  <a:cxn ang="f30">
                    <a:pos x="f42" y="f44"/>
                  </a:cxn>
                  <a:cxn ang="f30">
                    <a:pos x="f39" y="f40"/>
                  </a:cxn>
                </a:cxnLst>
                <a:rect l="f35" t="f38" r="f36" b="f37"/>
                <a:pathLst>
                  <a:path w="3060000" h="3060000">
                    <a:moveTo>
                      <a:pt x="f5" y="f5"/>
                    </a:moveTo>
                    <a:lnTo>
                      <a:pt x="f7" y="f5"/>
                    </a:lnTo>
                    <a:cubicBezTo>
                      <a:pt x="f7" y="f8"/>
                      <a:pt x="f9" y="f10"/>
                      <a:pt x="f6" y="f10"/>
                    </a:cubicBezTo>
                    <a:lnTo>
                      <a:pt x="f6" y="f6"/>
                    </a:lnTo>
                    <a:cubicBezTo>
                      <a:pt x="f11" y="f6"/>
                      <a:pt x="f5" y="f12"/>
                      <a:pt x="f5" y="f5"/>
                    </a:cubicBezTo>
                    <a:close/>
                  </a:path>
                </a:pathLst>
              </a:custGeom>
              <a:grpFill/>
              <a:ln w="12701" cap="flat">
                <a:solidFill>
                  <a:srgbClr val="66C4EC"/>
                </a:solidFill>
                <a:prstDash val="solid"/>
                <a:miter/>
              </a:ln>
            </p:spPr>
            <p:txBody>
              <a:bodyPr vert="horz" wrap="square" lIns="583350" tIns="2425702" rIns="2425702" bIns="908474"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00300" rtl="0" fontAlgn="auto" hangingPunct="1">
                  <a:lnSpc>
                    <a:spcPct val="90000"/>
                  </a:lnSpc>
                  <a:spcBef>
                    <a:spcPts val="0"/>
                  </a:spcBef>
                  <a:spcAft>
                    <a:spcPts val="2300"/>
                  </a:spcAft>
                  <a:buNone/>
                  <a:tabLst/>
                  <a:defRPr sz="1800" b="0" i="0" u="none" strike="noStrike" kern="0" cap="none" spc="0" baseline="0">
                    <a:solidFill>
                      <a:srgbClr val="000000"/>
                    </a:solidFill>
                    <a:uFillTx/>
                  </a:defRPr>
                </a:pPr>
                <a:endParaRPr lang="fr-FR" sz="5400" b="0" i="1" u="none" strike="noStrike" kern="1200" cap="none" spc="0" baseline="0">
                  <a:solidFill>
                    <a:srgbClr val="FFFFFF"/>
                  </a:solidFill>
                  <a:uFillTx/>
                  <a:latin typeface="Calibri"/>
                </a:endParaRPr>
              </a:p>
            </p:txBody>
          </p:sp>
          <p:sp>
            <p:nvSpPr>
              <p:cNvPr id="9" name="Freeform: Shape 8">
                <a:extLst>
                  <a:ext uri="{FF2B5EF4-FFF2-40B4-BE49-F238E27FC236}">
                    <a16:creationId xmlns:a16="http://schemas.microsoft.com/office/drawing/2014/main" id="{6483191D-6AD8-68A5-CA64-7C6DB63234D7}"/>
                  </a:ext>
                </a:extLst>
              </p:cNvPr>
              <p:cNvSpPr/>
              <p:nvPr/>
            </p:nvSpPr>
            <p:spPr>
              <a:xfrm rot="5604">
                <a:off x="2891964" y="560774"/>
                <a:ext cx="2886449" cy="2889275"/>
              </a:xfrm>
              <a:custGeom>
                <a:avLst/>
                <a:gdLst>
                  <a:gd name="f0" fmla="val 10800000"/>
                  <a:gd name="f1" fmla="val 5400000"/>
                  <a:gd name="f2" fmla="val 180"/>
                  <a:gd name="f3" fmla="val w"/>
                  <a:gd name="f4" fmla="val h"/>
                  <a:gd name="f5" fmla="val 0"/>
                  <a:gd name="f6" fmla="val 3060000"/>
                  <a:gd name="f7" fmla="val 900000"/>
                  <a:gd name="f8" fmla="val 1867065"/>
                  <a:gd name="f9" fmla="val 1370008"/>
                  <a:gd name="f10" fmla="+- 0 0 -90"/>
                  <a:gd name="f11" fmla="*/ f3 1 3060000"/>
                  <a:gd name="f12" fmla="*/ f4 1 3060000"/>
                  <a:gd name="f13" fmla="+- f6 0 f5"/>
                  <a:gd name="f14" fmla="*/ f10 f0 1"/>
                  <a:gd name="f15" fmla="*/ f13 1 3060000"/>
                  <a:gd name="f16" fmla="*/ 3060000 f13 1"/>
                  <a:gd name="f17" fmla="*/ 0 f13 1"/>
                  <a:gd name="f18" fmla="*/ 900000 f13 1"/>
                  <a:gd name="f19" fmla="*/ f14 1 f2"/>
                  <a:gd name="f20" fmla="*/ f16 1 3060000"/>
                  <a:gd name="f21" fmla="*/ f17 1 3060000"/>
                  <a:gd name="f22" fmla="*/ f18 1 3060000"/>
                  <a:gd name="f23" fmla="*/ f5 1 f15"/>
                  <a:gd name="f24" fmla="*/ f6 1 f15"/>
                  <a:gd name="f25" fmla="+- f19 0 f1"/>
                  <a:gd name="f26" fmla="*/ f20 1 f15"/>
                  <a:gd name="f27" fmla="*/ f21 1 f15"/>
                  <a:gd name="f28" fmla="*/ f22 1 f15"/>
                  <a:gd name="f29" fmla="*/ f23 f11 1"/>
                  <a:gd name="f30" fmla="*/ f24 f11 1"/>
                  <a:gd name="f31" fmla="*/ f24 f12 1"/>
                  <a:gd name="f32" fmla="*/ f23 f12 1"/>
                  <a:gd name="f33" fmla="*/ f26 f11 1"/>
                  <a:gd name="f34" fmla="*/ f27 f12 1"/>
                  <a:gd name="f35" fmla="*/ f28 f12 1"/>
                  <a:gd name="f36" fmla="*/ f28 f11 1"/>
                  <a:gd name="f37" fmla="*/ f26 f12 1"/>
                  <a:gd name="f38" fmla="*/ f27 f11 1"/>
                </a:gdLst>
                <a:ahLst/>
                <a:cxnLst>
                  <a:cxn ang="3cd4">
                    <a:pos x="hc" y="t"/>
                  </a:cxn>
                  <a:cxn ang="0">
                    <a:pos x="r" y="vc"/>
                  </a:cxn>
                  <a:cxn ang="cd4">
                    <a:pos x="hc" y="b"/>
                  </a:cxn>
                  <a:cxn ang="cd2">
                    <a:pos x="l" y="vc"/>
                  </a:cxn>
                  <a:cxn ang="f25">
                    <a:pos x="f33" y="f34"/>
                  </a:cxn>
                  <a:cxn ang="f25">
                    <a:pos x="f33" y="f35"/>
                  </a:cxn>
                  <a:cxn ang="f25">
                    <a:pos x="f36" y="f37"/>
                  </a:cxn>
                  <a:cxn ang="f25">
                    <a:pos x="f38" y="f37"/>
                  </a:cxn>
                  <a:cxn ang="f25">
                    <a:pos x="f33" y="f34"/>
                  </a:cxn>
                </a:cxnLst>
                <a:rect l="f29" t="f32" r="f30" b="f31"/>
                <a:pathLst>
                  <a:path w="3060000" h="3060000">
                    <a:moveTo>
                      <a:pt x="f6" y="f5"/>
                    </a:moveTo>
                    <a:lnTo>
                      <a:pt x="f6" y="f7"/>
                    </a:lnTo>
                    <a:cubicBezTo>
                      <a:pt x="f8" y="f7"/>
                      <a:pt x="f7" y="f8"/>
                      <a:pt x="f7" y="f6"/>
                    </a:cubicBezTo>
                    <a:lnTo>
                      <a:pt x="f5" y="f6"/>
                    </a:lnTo>
                    <a:cubicBezTo>
                      <a:pt x="f5" y="f9"/>
                      <a:pt x="f9" y="f5"/>
                      <a:pt x="f6" y="f5"/>
                    </a:cubicBezTo>
                    <a:close/>
                  </a:path>
                </a:pathLst>
              </a:custGeom>
              <a:grpFill/>
              <a:ln w="12701" cap="flat">
                <a:solidFill>
                  <a:srgbClr val="66C4EC"/>
                </a:solidFill>
                <a:prstDash val="solid"/>
                <a:miter/>
              </a:ln>
            </p:spPr>
            <p:txBody>
              <a:bodyPr vert="horz" wrap="square" lIns="597322" tIns="922446" rIns="2439674" bIns="2439674"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89247" rtl="0" fontAlgn="auto" hangingPunct="1">
                  <a:lnSpc>
                    <a:spcPct val="90000"/>
                  </a:lnSpc>
                  <a:spcBef>
                    <a:spcPts val="0"/>
                  </a:spcBef>
                  <a:spcAft>
                    <a:spcPts val="2700"/>
                  </a:spcAft>
                  <a:buNone/>
                  <a:tabLst/>
                  <a:defRPr sz="1800" b="0" i="0" u="none" strike="noStrike" kern="0" cap="none" spc="0" baseline="0">
                    <a:solidFill>
                      <a:srgbClr val="000000"/>
                    </a:solidFill>
                    <a:uFillTx/>
                  </a:defRPr>
                </a:pPr>
                <a:endParaRPr lang="fr-FR" sz="6500" b="0" i="0" u="none" strike="noStrike" kern="1200" cap="none" spc="0" baseline="0">
                  <a:solidFill>
                    <a:srgbClr val="FFFFFF"/>
                  </a:solidFill>
                  <a:uFillTx/>
                  <a:latin typeface="Calibri"/>
                </a:endParaRPr>
              </a:p>
            </p:txBody>
          </p:sp>
        </p:grpSp>
        <p:sp>
          <p:nvSpPr>
            <p:cNvPr id="6" name="Freeform: Shape 5">
              <a:extLst>
                <a:ext uri="{FF2B5EF4-FFF2-40B4-BE49-F238E27FC236}">
                  <a16:creationId xmlns:a16="http://schemas.microsoft.com/office/drawing/2014/main" id="{1E6E3766-6F5F-C41D-B0C2-02B18EFB04C3}"/>
                </a:ext>
              </a:extLst>
            </p:cNvPr>
            <p:cNvSpPr/>
            <p:nvPr/>
          </p:nvSpPr>
          <p:spPr>
            <a:xfrm rot="5421945">
              <a:off x="5968604" y="571779"/>
              <a:ext cx="2886449" cy="2889275"/>
            </a:xfrm>
            <a:custGeom>
              <a:avLst/>
              <a:gdLst>
                <a:gd name="f0" fmla="val 10800000"/>
                <a:gd name="f1" fmla="val 5400000"/>
                <a:gd name="f2" fmla="val 180"/>
                <a:gd name="f3" fmla="val w"/>
                <a:gd name="f4" fmla="val h"/>
                <a:gd name="f5" fmla="val 0"/>
                <a:gd name="f6" fmla="val 3060000"/>
                <a:gd name="f7" fmla="val 900000"/>
                <a:gd name="f8" fmla="val 1867065"/>
                <a:gd name="f9" fmla="val 1370008"/>
                <a:gd name="f10" fmla="+- 0 0 -90"/>
                <a:gd name="f11" fmla="*/ f3 1 3060000"/>
                <a:gd name="f12" fmla="*/ f4 1 3060000"/>
                <a:gd name="f13" fmla="+- f6 0 f5"/>
                <a:gd name="f14" fmla="*/ f10 f0 1"/>
                <a:gd name="f15" fmla="*/ f13 1 3060000"/>
                <a:gd name="f16" fmla="*/ 3060000 f13 1"/>
                <a:gd name="f17" fmla="*/ 0 f13 1"/>
                <a:gd name="f18" fmla="*/ 900000 f13 1"/>
                <a:gd name="f19" fmla="*/ f14 1 f2"/>
                <a:gd name="f20" fmla="*/ f16 1 3060000"/>
                <a:gd name="f21" fmla="*/ f17 1 3060000"/>
                <a:gd name="f22" fmla="*/ f18 1 3060000"/>
                <a:gd name="f23" fmla="*/ f5 1 f15"/>
                <a:gd name="f24" fmla="*/ f6 1 f15"/>
                <a:gd name="f25" fmla="+- f19 0 f1"/>
                <a:gd name="f26" fmla="*/ f20 1 f15"/>
                <a:gd name="f27" fmla="*/ f21 1 f15"/>
                <a:gd name="f28" fmla="*/ f22 1 f15"/>
                <a:gd name="f29" fmla="*/ f23 f11 1"/>
                <a:gd name="f30" fmla="*/ f24 f11 1"/>
                <a:gd name="f31" fmla="*/ f24 f12 1"/>
                <a:gd name="f32" fmla="*/ f23 f12 1"/>
                <a:gd name="f33" fmla="*/ f26 f11 1"/>
                <a:gd name="f34" fmla="*/ f27 f12 1"/>
                <a:gd name="f35" fmla="*/ f28 f12 1"/>
                <a:gd name="f36" fmla="*/ f28 f11 1"/>
                <a:gd name="f37" fmla="*/ f26 f12 1"/>
                <a:gd name="f38" fmla="*/ f27 f11 1"/>
              </a:gdLst>
              <a:ahLst/>
              <a:cxnLst>
                <a:cxn ang="3cd4">
                  <a:pos x="hc" y="t"/>
                </a:cxn>
                <a:cxn ang="0">
                  <a:pos x="r" y="vc"/>
                </a:cxn>
                <a:cxn ang="cd4">
                  <a:pos x="hc" y="b"/>
                </a:cxn>
                <a:cxn ang="cd2">
                  <a:pos x="l" y="vc"/>
                </a:cxn>
                <a:cxn ang="f25">
                  <a:pos x="f33" y="f34"/>
                </a:cxn>
                <a:cxn ang="f25">
                  <a:pos x="f33" y="f35"/>
                </a:cxn>
                <a:cxn ang="f25">
                  <a:pos x="f36" y="f37"/>
                </a:cxn>
                <a:cxn ang="f25">
                  <a:pos x="f38" y="f37"/>
                </a:cxn>
                <a:cxn ang="f25">
                  <a:pos x="f33" y="f34"/>
                </a:cxn>
              </a:cxnLst>
              <a:rect l="f29" t="f32" r="f30" b="f31"/>
              <a:pathLst>
                <a:path w="3060000" h="3060000">
                  <a:moveTo>
                    <a:pt x="f6" y="f5"/>
                  </a:moveTo>
                  <a:lnTo>
                    <a:pt x="f6" y="f7"/>
                  </a:lnTo>
                  <a:cubicBezTo>
                    <a:pt x="f8" y="f7"/>
                    <a:pt x="f7" y="f8"/>
                    <a:pt x="f7" y="f6"/>
                  </a:cubicBezTo>
                  <a:lnTo>
                    <a:pt x="f5" y="f6"/>
                  </a:lnTo>
                  <a:cubicBezTo>
                    <a:pt x="f5" y="f9"/>
                    <a:pt x="f9" y="f5"/>
                    <a:pt x="f6" y="f5"/>
                  </a:cubicBezTo>
                  <a:close/>
                </a:path>
              </a:pathLst>
            </a:custGeom>
            <a:grpFill/>
            <a:ln w="12701" cap="flat">
              <a:solidFill>
                <a:srgbClr val="66C4EC"/>
              </a:solidFill>
              <a:prstDash val="solid"/>
              <a:miter/>
            </a:ln>
          </p:spPr>
          <p:txBody>
            <a:bodyPr vert="horz" wrap="square" lIns="597322" tIns="922446" rIns="2439674" bIns="2439674"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89247" rtl="0" fontAlgn="auto" hangingPunct="1">
                <a:lnSpc>
                  <a:spcPct val="90000"/>
                </a:lnSpc>
                <a:spcBef>
                  <a:spcPts val="0"/>
                </a:spcBef>
                <a:spcAft>
                  <a:spcPts val="2700"/>
                </a:spcAft>
                <a:buNone/>
                <a:tabLst/>
                <a:defRPr sz="1800" b="0" i="0" u="none" strike="noStrike" kern="0" cap="none" spc="0" baseline="0">
                  <a:solidFill>
                    <a:srgbClr val="000000"/>
                  </a:solidFill>
                  <a:uFillTx/>
                </a:defRPr>
              </a:pPr>
              <a:endParaRPr lang="fr-FR" sz="6500" b="0" i="0" u="none" strike="noStrike" kern="1200" cap="none" spc="0" baseline="0">
                <a:solidFill>
                  <a:srgbClr val="FFFFFF"/>
                </a:solidFill>
                <a:uFillTx/>
                <a:latin typeface="Calibri"/>
              </a:endParaRPr>
            </a:p>
          </p:txBody>
        </p:sp>
      </p:grpSp>
      <p:sp>
        <p:nvSpPr>
          <p:cNvPr id="10" name="TextBox 9">
            <a:extLst>
              <a:ext uri="{FF2B5EF4-FFF2-40B4-BE49-F238E27FC236}">
                <a16:creationId xmlns:a16="http://schemas.microsoft.com/office/drawing/2014/main" id="{95361ABC-DB7B-2A55-B0D0-480319A3CB5E}"/>
              </a:ext>
            </a:extLst>
          </p:cNvPr>
          <p:cNvSpPr txBox="1"/>
          <p:nvPr/>
        </p:nvSpPr>
        <p:spPr>
          <a:xfrm>
            <a:off x="3498096" y="2245193"/>
            <a:ext cx="2241319" cy="523220"/>
          </a:xfrm>
          <a:prstGeom prst="rect">
            <a:avLst/>
          </a:prstGeom>
          <a:noFill/>
        </p:spPr>
        <p:txBody>
          <a:bodyPr wrap="none" rtlCol="0">
            <a:spAutoFit/>
          </a:bodyPr>
          <a:lstStyle/>
          <a:p>
            <a:r>
              <a:rPr lang="en-US" sz="2800" b="1" dirty="0">
                <a:solidFill>
                  <a:schemeClr val="bg1"/>
                </a:solidFill>
              </a:rPr>
              <a:t>Conclusion </a:t>
            </a:r>
          </a:p>
        </p:txBody>
      </p:sp>
      <p:sp>
        <p:nvSpPr>
          <p:cNvPr id="3" name="TextBox 2">
            <a:extLst>
              <a:ext uri="{FF2B5EF4-FFF2-40B4-BE49-F238E27FC236}">
                <a16:creationId xmlns:a16="http://schemas.microsoft.com/office/drawing/2014/main" id="{28CAFE91-CBC7-4976-7CF2-94F96326BB8B}"/>
              </a:ext>
            </a:extLst>
          </p:cNvPr>
          <p:cNvSpPr txBox="1"/>
          <p:nvPr/>
        </p:nvSpPr>
        <p:spPr>
          <a:xfrm>
            <a:off x="629910" y="1067981"/>
            <a:ext cx="2125464" cy="338554"/>
          </a:xfrm>
          <a:prstGeom prst="rect">
            <a:avLst/>
          </a:prstGeom>
          <a:noFill/>
        </p:spPr>
        <p:txBody>
          <a:bodyPr wrap="square">
            <a:spAutoFit/>
          </a:bodyPr>
          <a:lstStyle/>
          <a:p>
            <a:r>
              <a:rPr lang="en-US" sz="1600" b="1" i="0" dirty="0" err="1">
                <a:solidFill>
                  <a:schemeClr val="bg1"/>
                </a:solidFill>
                <a:effectLst/>
                <a:latin typeface="Söhne"/>
              </a:rPr>
              <a:t>Résolution</a:t>
            </a:r>
            <a:r>
              <a:rPr lang="en-US" sz="1600" b="1" i="0" dirty="0">
                <a:solidFill>
                  <a:schemeClr val="bg1"/>
                </a:solidFill>
                <a:effectLst/>
                <a:latin typeface="Söhne"/>
              </a:rPr>
              <a:t> </a:t>
            </a:r>
            <a:r>
              <a:rPr lang="en-US" sz="1600" b="1" i="0" dirty="0" err="1">
                <a:solidFill>
                  <a:schemeClr val="bg1"/>
                </a:solidFill>
                <a:effectLst/>
                <a:latin typeface="Söhne"/>
              </a:rPr>
              <a:t>Immédiate</a:t>
            </a:r>
            <a:endParaRPr lang="en-US" sz="1600" dirty="0">
              <a:solidFill>
                <a:schemeClr val="bg1"/>
              </a:solidFill>
            </a:endParaRPr>
          </a:p>
        </p:txBody>
      </p:sp>
      <p:sp>
        <p:nvSpPr>
          <p:cNvPr id="11" name="Oval 10">
            <a:extLst>
              <a:ext uri="{FF2B5EF4-FFF2-40B4-BE49-F238E27FC236}">
                <a16:creationId xmlns:a16="http://schemas.microsoft.com/office/drawing/2014/main" id="{2617CD86-0FFD-CFD2-C650-13AAB37FF70D}"/>
              </a:ext>
            </a:extLst>
          </p:cNvPr>
          <p:cNvSpPr/>
          <p:nvPr/>
        </p:nvSpPr>
        <p:spPr>
          <a:xfrm>
            <a:off x="1420261" y="409530"/>
            <a:ext cx="544763" cy="543754"/>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400" dirty="0">
                <a:solidFill>
                  <a:schemeClr val="tx1"/>
                </a:solidFill>
              </a:rPr>
              <a:t>01</a:t>
            </a:r>
            <a:endParaRPr lang="en-US" sz="1400" dirty="0">
              <a:solidFill>
                <a:schemeClr val="tx1"/>
              </a:solidFill>
            </a:endParaRPr>
          </a:p>
        </p:txBody>
      </p:sp>
      <p:sp>
        <p:nvSpPr>
          <p:cNvPr id="2" name="TextBox 1">
            <a:extLst>
              <a:ext uri="{FF2B5EF4-FFF2-40B4-BE49-F238E27FC236}">
                <a16:creationId xmlns:a16="http://schemas.microsoft.com/office/drawing/2014/main" id="{E7CF0A0D-79A4-1802-7C26-1519BF962AAC}"/>
              </a:ext>
            </a:extLst>
          </p:cNvPr>
          <p:cNvSpPr txBox="1"/>
          <p:nvPr/>
        </p:nvSpPr>
        <p:spPr>
          <a:xfrm>
            <a:off x="538972" y="3326613"/>
            <a:ext cx="2125464" cy="369332"/>
          </a:xfrm>
          <a:prstGeom prst="rect">
            <a:avLst/>
          </a:prstGeom>
          <a:noFill/>
        </p:spPr>
        <p:txBody>
          <a:bodyPr wrap="square">
            <a:spAutoFit/>
          </a:bodyPr>
          <a:lstStyle/>
          <a:p>
            <a:r>
              <a:rPr lang="en-US" sz="1800" b="1" i="0" dirty="0">
                <a:solidFill>
                  <a:schemeClr val="bg1"/>
                </a:solidFill>
                <a:effectLst/>
                <a:latin typeface="Söhne"/>
              </a:rPr>
              <a:t>Innovation Continue</a:t>
            </a:r>
            <a:endParaRPr lang="en-US" dirty="0">
              <a:solidFill>
                <a:schemeClr val="bg1"/>
              </a:solidFill>
            </a:endParaRPr>
          </a:p>
        </p:txBody>
      </p:sp>
      <p:sp>
        <p:nvSpPr>
          <p:cNvPr id="12" name="Oval 11">
            <a:extLst>
              <a:ext uri="{FF2B5EF4-FFF2-40B4-BE49-F238E27FC236}">
                <a16:creationId xmlns:a16="http://schemas.microsoft.com/office/drawing/2014/main" id="{40D5484E-F9FA-3474-D627-5AB79C54B6AC}"/>
              </a:ext>
            </a:extLst>
          </p:cNvPr>
          <p:cNvSpPr/>
          <p:nvPr/>
        </p:nvSpPr>
        <p:spPr>
          <a:xfrm>
            <a:off x="1329323" y="2668162"/>
            <a:ext cx="544763" cy="543754"/>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400" dirty="0">
                <a:solidFill>
                  <a:schemeClr val="tx1"/>
                </a:solidFill>
              </a:rPr>
              <a:t>02</a:t>
            </a:r>
            <a:endParaRPr lang="en-US" sz="1400" dirty="0">
              <a:solidFill>
                <a:schemeClr val="tx1"/>
              </a:solidFill>
            </a:endParaRPr>
          </a:p>
        </p:txBody>
      </p:sp>
      <p:sp>
        <p:nvSpPr>
          <p:cNvPr id="14" name="TextBox 13">
            <a:extLst>
              <a:ext uri="{FF2B5EF4-FFF2-40B4-BE49-F238E27FC236}">
                <a16:creationId xmlns:a16="http://schemas.microsoft.com/office/drawing/2014/main" id="{6DE37BC3-5E38-875D-A3DC-E2EE17B922AF}"/>
              </a:ext>
            </a:extLst>
          </p:cNvPr>
          <p:cNvSpPr txBox="1"/>
          <p:nvPr/>
        </p:nvSpPr>
        <p:spPr>
          <a:xfrm>
            <a:off x="229466" y="1521232"/>
            <a:ext cx="2324791" cy="646331"/>
          </a:xfrm>
          <a:prstGeom prst="rect">
            <a:avLst/>
          </a:prstGeom>
          <a:noFill/>
        </p:spPr>
        <p:txBody>
          <a:bodyPr wrap="square">
            <a:spAutoFit/>
          </a:bodyPr>
          <a:lstStyle/>
          <a:p>
            <a:pPr algn="just"/>
            <a:r>
              <a:rPr lang="fr-FR" sz="1200" b="0" i="0" dirty="0">
                <a:solidFill>
                  <a:schemeClr val="bg1"/>
                </a:solidFill>
                <a:effectLst/>
                <a:latin typeface="Söhne"/>
              </a:rPr>
              <a:t>« </a:t>
            </a:r>
            <a:r>
              <a:rPr lang="fr-FR" sz="1200" b="0" i="0" dirty="0" err="1">
                <a:solidFill>
                  <a:schemeClr val="bg1"/>
                </a:solidFill>
                <a:effectLst/>
                <a:latin typeface="Söhne"/>
              </a:rPr>
              <a:t>PetCare</a:t>
            </a:r>
            <a:r>
              <a:rPr lang="fr-FR" sz="1200" b="0" i="0" dirty="0">
                <a:solidFill>
                  <a:schemeClr val="bg1"/>
                </a:solidFill>
                <a:effectLst/>
                <a:latin typeface="Söhne"/>
              </a:rPr>
              <a:t> » comble les lacunes du </a:t>
            </a:r>
            <a:r>
              <a:rPr lang="fr-FR" sz="1200" b="0" i="0" dirty="0" err="1">
                <a:solidFill>
                  <a:schemeClr val="bg1"/>
                </a:solidFill>
                <a:effectLst/>
                <a:latin typeface="Söhne"/>
              </a:rPr>
              <a:t>PetCare</a:t>
            </a:r>
            <a:r>
              <a:rPr lang="fr-FR" sz="1200" b="0" i="0" dirty="0">
                <a:solidFill>
                  <a:schemeClr val="bg1"/>
                </a:solidFill>
                <a:effectLst/>
                <a:latin typeface="Söhne"/>
              </a:rPr>
              <a:t> avec une plateforme centralisée, conviviale et efficace.</a:t>
            </a:r>
            <a:endParaRPr lang="en-US" sz="1200" dirty="0">
              <a:solidFill>
                <a:schemeClr val="bg1"/>
              </a:solidFill>
            </a:endParaRPr>
          </a:p>
        </p:txBody>
      </p:sp>
      <p:sp>
        <p:nvSpPr>
          <p:cNvPr id="13" name="Oval 12">
            <a:extLst>
              <a:ext uri="{FF2B5EF4-FFF2-40B4-BE49-F238E27FC236}">
                <a16:creationId xmlns:a16="http://schemas.microsoft.com/office/drawing/2014/main" id="{D0506D8A-DFA6-8C88-8C83-2D1129F2A4A4}"/>
              </a:ext>
            </a:extLst>
          </p:cNvPr>
          <p:cNvSpPr/>
          <p:nvPr/>
        </p:nvSpPr>
        <p:spPr>
          <a:xfrm>
            <a:off x="7573277" y="196732"/>
            <a:ext cx="544763" cy="543754"/>
          </a:xfrm>
          <a:prstGeom prst="ellipse">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400" dirty="0">
                <a:solidFill>
                  <a:schemeClr val="tx1"/>
                </a:solidFill>
              </a:rPr>
              <a:t>03</a:t>
            </a:r>
            <a:endParaRPr lang="en-US" sz="1400" dirty="0">
              <a:solidFill>
                <a:schemeClr val="tx1"/>
              </a:solidFill>
            </a:endParaRPr>
          </a:p>
        </p:txBody>
      </p:sp>
      <p:sp>
        <p:nvSpPr>
          <p:cNvPr id="18" name="TextBox 17">
            <a:extLst>
              <a:ext uri="{FF2B5EF4-FFF2-40B4-BE49-F238E27FC236}">
                <a16:creationId xmlns:a16="http://schemas.microsoft.com/office/drawing/2014/main" id="{3AE4397F-CE21-9315-9CBC-1D9CD9A93CEB}"/>
              </a:ext>
            </a:extLst>
          </p:cNvPr>
          <p:cNvSpPr txBox="1"/>
          <p:nvPr/>
        </p:nvSpPr>
        <p:spPr>
          <a:xfrm>
            <a:off x="6598738" y="909763"/>
            <a:ext cx="2610576" cy="338554"/>
          </a:xfrm>
          <a:prstGeom prst="rect">
            <a:avLst/>
          </a:prstGeom>
          <a:noFill/>
        </p:spPr>
        <p:txBody>
          <a:bodyPr wrap="square">
            <a:spAutoFit/>
          </a:bodyPr>
          <a:lstStyle/>
          <a:p>
            <a:r>
              <a:rPr lang="en-US" sz="1600" b="1" i="0" dirty="0">
                <a:solidFill>
                  <a:schemeClr val="bg1"/>
                </a:solidFill>
                <a:effectLst/>
                <a:latin typeface="Söhne"/>
              </a:rPr>
              <a:t>Perspectives </a:t>
            </a:r>
            <a:r>
              <a:rPr lang="en-US" sz="1600" b="1" i="0" dirty="0" err="1">
                <a:solidFill>
                  <a:schemeClr val="bg1"/>
                </a:solidFill>
                <a:effectLst/>
                <a:latin typeface="Söhne"/>
              </a:rPr>
              <a:t>Prometteuses</a:t>
            </a:r>
            <a:endParaRPr lang="en-US" sz="1200" dirty="0">
              <a:solidFill>
                <a:schemeClr val="bg1"/>
              </a:solidFill>
            </a:endParaRPr>
          </a:p>
        </p:txBody>
      </p:sp>
      <p:sp>
        <p:nvSpPr>
          <p:cNvPr id="20" name="TextBox 19">
            <a:extLst>
              <a:ext uri="{FF2B5EF4-FFF2-40B4-BE49-F238E27FC236}">
                <a16:creationId xmlns:a16="http://schemas.microsoft.com/office/drawing/2014/main" id="{EDABD1A3-849E-7CB9-781D-68A8527002D2}"/>
              </a:ext>
            </a:extLst>
          </p:cNvPr>
          <p:cNvSpPr txBox="1"/>
          <p:nvPr/>
        </p:nvSpPr>
        <p:spPr>
          <a:xfrm>
            <a:off x="6730602" y="1248317"/>
            <a:ext cx="2228463" cy="1015663"/>
          </a:xfrm>
          <a:prstGeom prst="rect">
            <a:avLst/>
          </a:prstGeom>
          <a:noFill/>
        </p:spPr>
        <p:txBody>
          <a:bodyPr wrap="square">
            <a:spAutoFit/>
          </a:bodyPr>
          <a:lstStyle/>
          <a:p>
            <a:pPr algn="just"/>
            <a:r>
              <a:rPr lang="fr-FR" sz="1200" b="0" i="0" dirty="0">
                <a:solidFill>
                  <a:schemeClr val="bg1"/>
                </a:solidFill>
                <a:effectLst/>
                <a:latin typeface="Söhne"/>
              </a:rPr>
              <a:t>Les collaborations, l'expansion de la base d'utilisateurs et la sensibilisation ouvrent des horizons prometteurs pour l'avenir de « </a:t>
            </a:r>
            <a:r>
              <a:rPr lang="fr-FR" sz="1200" b="0" i="0" dirty="0" err="1">
                <a:solidFill>
                  <a:schemeClr val="bg1"/>
                </a:solidFill>
                <a:effectLst/>
                <a:latin typeface="Söhne"/>
              </a:rPr>
              <a:t>PetCare</a:t>
            </a:r>
            <a:r>
              <a:rPr lang="fr-FR" sz="1200" b="0" i="0" dirty="0">
                <a:solidFill>
                  <a:schemeClr val="bg1"/>
                </a:solidFill>
                <a:effectLst/>
                <a:latin typeface="Söhne"/>
              </a:rPr>
              <a:t> ».</a:t>
            </a:r>
            <a:endParaRPr lang="en-US" sz="1200" dirty="0">
              <a:solidFill>
                <a:schemeClr val="bg1"/>
              </a:solidFill>
            </a:endParaRPr>
          </a:p>
        </p:txBody>
      </p:sp>
      <p:sp>
        <p:nvSpPr>
          <p:cNvPr id="24" name="TextBox 23">
            <a:extLst>
              <a:ext uri="{FF2B5EF4-FFF2-40B4-BE49-F238E27FC236}">
                <a16:creationId xmlns:a16="http://schemas.microsoft.com/office/drawing/2014/main" id="{BA16D4DA-264C-78B0-6C35-8F9E8093AF59}"/>
              </a:ext>
            </a:extLst>
          </p:cNvPr>
          <p:cNvSpPr txBox="1"/>
          <p:nvPr/>
        </p:nvSpPr>
        <p:spPr>
          <a:xfrm>
            <a:off x="122143" y="3816680"/>
            <a:ext cx="2849880" cy="830997"/>
          </a:xfrm>
          <a:prstGeom prst="rect">
            <a:avLst/>
          </a:prstGeom>
          <a:noFill/>
        </p:spPr>
        <p:txBody>
          <a:bodyPr wrap="square">
            <a:spAutoFit/>
          </a:bodyPr>
          <a:lstStyle/>
          <a:p>
            <a:pPr algn="just"/>
            <a:r>
              <a:rPr lang="fr-FR" sz="1200" b="0" i="0" dirty="0">
                <a:solidFill>
                  <a:schemeClr val="bg1"/>
                </a:solidFill>
                <a:effectLst/>
                <a:latin typeface="Söhne"/>
              </a:rPr>
              <a:t>L'intégration de l'API </a:t>
            </a:r>
            <a:r>
              <a:rPr lang="fr-FR" sz="1200" b="0" i="0" dirty="0" err="1">
                <a:solidFill>
                  <a:schemeClr val="bg1"/>
                </a:solidFill>
                <a:effectLst/>
                <a:latin typeface="Söhne"/>
              </a:rPr>
              <a:t>OpenStreetMap</a:t>
            </a:r>
            <a:r>
              <a:rPr lang="fr-FR" sz="1200" b="0" i="0" dirty="0">
                <a:solidFill>
                  <a:schemeClr val="bg1"/>
                </a:solidFill>
                <a:effectLst/>
                <a:latin typeface="Söhne"/>
              </a:rPr>
              <a:t> et la facilitation de la communication montrent l'engagement innovant de « </a:t>
            </a:r>
            <a:r>
              <a:rPr lang="fr-FR" sz="1200" b="0" i="0" dirty="0" err="1">
                <a:solidFill>
                  <a:schemeClr val="bg1"/>
                </a:solidFill>
                <a:effectLst/>
                <a:latin typeface="Söhne"/>
              </a:rPr>
              <a:t>PetCare</a:t>
            </a:r>
            <a:r>
              <a:rPr lang="fr-FR" sz="1200" b="0" i="0" dirty="0">
                <a:solidFill>
                  <a:schemeClr val="bg1"/>
                </a:solidFill>
                <a:effectLst/>
                <a:latin typeface="Söhne"/>
              </a:rPr>
              <a:t> » pour rester en tête du secteur.</a:t>
            </a:r>
            <a:endParaRPr lang="en-US" sz="1200" dirty="0">
              <a:solidFill>
                <a:schemeClr val="bg1"/>
              </a:solidFill>
            </a:endParaRPr>
          </a:p>
        </p:txBody>
      </p:sp>
    </p:spTree>
    <p:extLst>
      <p:ext uri="{BB962C8B-B14F-4D97-AF65-F5344CB8AC3E}">
        <p14:creationId xmlns:p14="http://schemas.microsoft.com/office/powerpoint/2010/main" val="33274001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B4DCA9B-A236-B2E5-8064-0B4D822BB6EA}"/>
              </a:ext>
            </a:extLst>
          </p:cNvPr>
          <p:cNvGrpSpPr/>
          <p:nvPr/>
        </p:nvGrpSpPr>
        <p:grpSpPr>
          <a:xfrm rot="5400000">
            <a:off x="2551629" y="556535"/>
            <a:ext cx="4040742" cy="4030430"/>
            <a:chOff x="2886962" y="560774"/>
            <a:chExt cx="5969504" cy="5954270"/>
          </a:xfrm>
          <a:solidFill>
            <a:srgbClr val="66C4EC"/>
          </a:solidFill>
        </p:grpSpPr>
        <p:grpSp>
          <p:nvGrpSpPr>
            <p:cNvPr id="5" name="Group 4">
              <a:extLst>
                <a:ext uri="{FF2B5EF4-FFF2-40B4-BE49-F238E27FC236}">
                  <a16:creationId xmlns:a16="http://schemas.microsoft.com/office/drawing/2014/main" id="{8B2BFCA7-EF78-C9F0-6FF2-470CC6A3C3F4}"/>
                </a:ext>
              </a:extLst>
            </p:cNvPr>
            <p:cNvGrpSpPr/>
            <p:nvPr/>
          </p:nvGrpSpPr>
          <p:grpSpPr>
            <a:xfrm>
              <a:off x="2886962" y="560774"/>
              <a:ext cx="5946443" cy="5954270"/>
              <a:chOff x="2886962" y="560774"/>
              <a:chExt cx="5946443" cy="5954270"/>
            </a:xfrm>
            <a:grpFill/>
          </p:grpSpPr>
          <p:sp>
            <p:nvSpPr>
              <p:cNvPr id="7" name="Freeform: Shape 6">
                <a:extLst>
                  <a:ext uri="{FF2B5EF4-FFF2-40B4-BE49-F238E27FC236}">
                    <a16:creationId xmlns:a16="http://schemas.microsoft.com/office/drawing/2014/main" id="{82DEE19B-DAAA-7F40-1E84-6A54FE2F3A50}"/>
                  </a:ext>
                </a:extLst>
              </p:cNvPr>
              <p:cNvSpPr/>
              <p:nvPr/>
            </p:nvSpPr>
            <p:spPr>
              <a:xfrm rot="5604">
                <a:off x="5946956" y="3625769"/>
                <a:ext cx="2886449" cy="2889275"/>
              </a:xfrm>
              <a:custGeom>
                <a:avLst/>
                <a:gdLst>
                  <a:gd name="f0" fmla="val 10800000"/>
                  <a:gd name="f1" fmla="val 5400000"/>
                  <a:gd name="f2" fmla="val 180"/>
                  <a:gd name="f3" fmla="val w"/>
                  <a:gd name="f4" fmla="val h"/>
                  <a:gd name="f5" fmla="val 0"/>
                  <a:gd name="f6" fmla="val 3060000"/>
                  <a:gd name="f7" fmla="val 2160000"/>
                  <a:gd name="f8" fmla="val 1689992"/>
                  <a:gd name="f9" fmla="val 1192935"/>
                  <a:gd name="f10" fmla="+- 0 0 -90"/>
                  <a:gd name="f11" fmla="*/ f3 1 3060000"/>
                  <a:gd name="f12" fmla="*/ f4 1 3060000"/>
                  <a:gd name="f13" fmla="+- f6 0 f5"/>
                  <a:gd name="f14" fmla="*/ f10 f0 1"/>
                  <a:gd name="f15" fmla="*/ f13 1 3060000"/>
                  <a:gd name="f16" fmla="*/ 2160000 f13 1"/>
                  <a:gd name="f17" fmla="*/ 0 f13 1"/>
                  <a:gd name="f18" fmla="*/ 3060000 f13 1"/>
                  <a:gd name="f19" fmla="*/ f14 1 f2"/>
                  <a:gd name="f20" fmla="*/ f16 1 3060000"/>
                  <a:gd name="f21" fmla="*/ f17 1 3060000"/>
                  <a:gd name="f22" fmla="*/ f18 1 3060000"/>
                  <a:gd name="f23" fmla="*/ f5 1 f15"/>
                  <a:gd name="f24" fmla="*/ f6 1 f15"/>
                  <a:gd name="f25" fmla="+- f19 0 f1"/>
                  <a:gd name="f26" fmla="*/ f20 1 f15"/>
                  <a:gd name="f27" fmla="*/ f21 1 f15"/>
                  <a:gd name="f28" fmla="*/ f22 1 f15"/>
                  <a:gd name="f29" fmla="*/ f23 f11 1"/>
                  <a:gd name="f30" fmla="*/ f24 f11 1"/>
                  <a:gd name="f31" fmla="*/ f24 f12 1"/>
                  <a:gd name="f32" fmla="*/ f23 f12 1"/>
                  <a:gd name="f33" fmla="*/ f26 f11 1"/>
                  <a:gd name="f34" fmla="*/ f27 f12 1"/>
                  <a:gd name="f35" fmla="*/ f28 f11 1"/>
                  <a:gd name="f36" fmla="*/ f27 f11 1"/>
                  <a:gd name="f37" fmla="*/ f28 f12 1"/>
                  <a:gd name="f38" fmla="*/ f26 f12 1"/>
                </a:gdLst>
                <a:ahLst/>
                <a:cxnLst>
                  <a:cxn ang="3cd4">
                    <a:pos x="hc" y="t"/>
                  </a:cxn>
                  <a:cxn ang="0">
                    <a:pos x="r" y="vc"/>
                  </a:cxn>
                  <a:cxn ang="cd4">
                    <a:pos x="hc" y="b"/>
                  </a:cxn>
                  <a:cxn ang="cd2">
                    <a:pos x="l" y="vc"/>
                  </a:cxn>
                  <a:cxn ang="f25">
                    <a:pos x="f33" y="f34"/>
                  </a:cxn>
                  <a:cxn ang="f25">
                    <a:pos x="f35" y="f34"/>
                  </a:cxn>
                  <a:cxn ang="f25">
                    <a:pos x="f36" y="f37"/>
                  </a:cxn>
                  <a:cxn ang="f25">
                    <a:pos x="f36" y="f38"/>
                  </a:cxn>
                  <a:cxn ang="f25">
                    <a:pos x="f33" y="f34"/>
                  </a:cxn>
                </a:cxnLst>
                <a:rect l="f29" t="f32" r="f30" b="f31"/>
                <a:pathLst>
                  <a:path w="3060000" h="3060000">
                    <a:moveTo>
                      <a:pt x="f7" y="f5"/>
                    </a:moveTo>
                    <a:lnTo>
                      <a:pt x="f6" y="f5"/>
                    </a:lnTo>
                    <a:cubicBezTo>
                      <a:pt x="f6" y="f8"/>
                      <a:pt x="f8" y="f6"/>
                      <a:pt x="f5" y="f6"/>
                    </a:cubicBezTo>
                    <a:lnTo>
                      <a:pt x="f5" y="f7"/>
                    </a:lnTo>
                    <a:cubicBezTo>
                      <a:pt x="f9" y="f7"/>
                      <a:pt x="f7" y="f9"/>
                      <a:pt x="f7" y="f5"/>
                    </a:cubicBezTo>
                    <a:close/>
                  </a:path>
                </a:pathLst>
              </a:custGeom>
              <a:grpFill/>
              <a:ln w="12701" cap="flat">
                <a:solidFill>
                  <a:srgbClr val="66C4EC"/>
                </a:solidFill>
                <a:prstDash val="solid"/>
                <a:miter/>
              </a:ln>
            </p:spPr>
            <p:txBody>
              <a:bodyPr vert="horz" wrap="square" lIns="2439674" tIns="2439674" rIns="597322" bIns="922446"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89247" rtl="0" fontAlgn="auto" hangingPunct="1">
                  <a:lnSpc>
                    <a:spcPct val="90000"/>
                  </a:lnSpc>
                  <a:spcBef>
                    <a:spcPts val="0"/>
                  </a:spcBef>
                  <a:spcAft>
                    <a:spcPts val="2700"/>
                  </a:spcAft>
                  <a:buNone/>
                  <a:tabLst/>
                  <a:defRPr sz="1800" b="0" i="0" u="none" strike="noStrike" kern="0" cap="none" spc="0" baseline="0">
                    <a:solidFill>
                      <a:srgbClr val="000000"/>
                    </a:solidFill>
                    <a:uFillTx/>
                  </a:defRPr>
                </a:pPr>
                <a:endParaRPr lang="fr-FR" sz="6500" b="0" i="0" u="none" strike="noStrike" kern="1200" cap="none" spc="0" baseline="0">
                  <a:solidFill>
                    <a:srgbClr val="FFFFFF"/>
                  </a:solidFill>
                  <a:uFillTx/>
                  <a:latin typeface="Calibri"/>
                </a:endParaRPr>
              </a:p>
            </p:txBody>
          </p:sp>
          <p:sp>
            <p:nvSpPr>
              <p:cNvPr id="8" name="Freeform: Shape 7">
                <a:extLst>
                  <a:ext uri="{FF2B5EF4-FFF2-40B4-BE49-F238E27FC236}">
                    <a16:creationId xmlns:a16="http://schemas.microsoft.com/office/drawing/2014/main" id="{3B790F3A-47A7-9FF7-CCFC-596CD45EDEA5}"/>
                  </a:ext>
                </a:extLst>
              </p:cNvPr>
              <p:cNvSpPr/>
              <p:nvPr/>
            </p:nvSpPr>
            <p:spPr>
              <a:xfrm rot="5604">
                <a:off x="2886962" y="3620768"/>
                <a:ext cx="2886449" cy="2889275"/>
              </a:xfrm>
              <a:custGeom>
                <a:avLst/>
                <a:gdLst>
                  <a:gd name="f0" fmla="val 10800000"/>
                  <a:gd name="f1" fmla="val 5400000"/>
                  <a:gd name="f2" fmla="val 180"/>
                  <a:gd name="f3" fmla="val w"/>
                  <a:gd name="f4" fmla="val h"/>
                  <a:gd name="f5" fmla="val 0"/>
                  <a:gd name="f6" fmla="val 3060000"/>
                  <a:gd name="f7" fmla="val 900000"/>
                  <a:gd name="f8" fmla="val 1192935"/>
                  <a:gd name="f9" fmla="val 1867065"/>
                  <a:gd name="f10" fmla="val 2160000"/>
                  <a:gd name="f11" fmla="val 1370008"/>
                  <a:gd name="f12" fmla="val 1689992"/>
                  <a:gd name="f13" fmla="+- 0 0 -90"/>
                  <a:gd name="f14" fmla="*/ f3 1 3060000"/>
                  <a:gd name="f15" fmla="*/ f4 1 3060000"/>
                  <a:gd name="f16" fmla="+- f6 0 f5"/>
                  <a:gd name="f17" fmla="*/ f13 f0 1"/>
                  <a:gd name="f18" fmla="*/ f16 1 3060000"/>
                  <a:gd name="f19" fmla="*/ 0 f16 1"/>
                  <a:gd name="f20" fmla="*/ 900000 f16 1"/>
                  <a:gd name="f21" fmla="*/ 3060000 f16 1"/>
                  <a:gd name="f22" fmla="*/ 2160000 f16 1"/>
                  <a:gd name="f23" fmla="*/ f17 1 f2"/>
                  <a:gd name="f24" fmla="*/ f19 1 3060000"/>
                  <a:gd name="f25" fmla="*/ f20 1 3060000"/>
                  <a:gd name="f26" fmla="*/ f21 1 3060000"/>
                  <a:gd name="f27" fmla="*/ f22 1 3060000"/>
                  <a:gd name="f28" fmla="*/ f5 1 f18"/>
                  <a:gd name="f29" fmla="*/ f6 1 f18"/>
                  <a:gd name="f30" fmla="+- f23 0 f1"/>
                  <a:gd name="f31" fmla="*/ f24 1 f18"/>
                  <a:gd name="f32" fmla="*/ f25 1 f18"/>
                  <a:gd name="f33" fmla="*/ f26 1 f18"/>
                  <a:gd name="f34" fmla="*/ f27 1 f18"/>
                  <a:gd name="f35" fmla="*/ f28 f14 1"/>
                  <a:gd name="f36" fmla="*/ f29 f14 1"/>
                  <a:gd name="f37" fmla="*/ f29 f15 1"/>
                  <a:gd name="f38" fmla="*/ f28 f15 1"/>
                  <a:gd name="f39" fmla="*/ f31 f14 1"/>
                  <a:gd name="f40" fmla="*/ f31 f15 1"/>
                  <a:gd name="f41" fmla="*/ f32 f14 1"/>
                  <a:gd name="f42" fmla="*/ f33 f14 1"/>
                  <a:gd name="f43" fmla="*/ f34 f15 1"/>
                  <a:gd name="f44" fmla="*/ f33 f15 1"/>
                </a:gdLst>
                <a:ahLst/>
                <a:cxnLst>
                  <a:cxn ang="3cd4">
                    <a:pos x="hc" y="t"/>
                  </a:cxn>
                  <a:cxn ang="0">
                    <a:pos x="r" y="vc"/>
                  </a:cxn>
                  <a:cxn ang="cd4">
                    <a:pos x="hc" y="b"/>
                  </a:cxn>
                  <a:cxn ang="cd2">
                    <a:pos x="l" y="vc"/>
                  </a:cxn>
                  <a:cxn ang="f30">
                    <a:pos x="f39" y="f40"/>
                  </a:cxn>
                  <a:cxn ang="f30">
                    <a:pos x="f41" y="f40"/>
                  </a:cxn>
                  <a:cxn ang="f30">
                    <a:pos x="f42" y="f43"/>
                  </a:cxn>
                  <a:cxn ang="f30">
                    <a:pos x="f42" y="f44"/>
                  </a:cxn>
                  <a:cxn ang="f30">
                    <a:pos x="f39" y="f40"/>
                  </a:cxn>
                </a:cxnLst>
                <a:rect l="f35" t="f38" r="f36" b="f37"/>
                <a:pathLst>
                  <a:path w="3060000" h="3060000">
                    <a:moveTo>
                      <a:pt x="f5" y="f5"/>
                    </a:moveTo>
                    <a:lnTo>
                      <a:pt x="f7" y="f5"/>
                    </a:lnTo>
                    <a:cubicBezTo>
                      <a:pt x="f7" y="f8"/>
                      <a:pt x="f9" y="f10"/>
                      <a:pt x="f6" y="f10"/>
                    </a:cubicBezTo>
                    <a:lnTo>
                      <a:pt x="f6" y="f6"/>
                    </a:lnTo>
                    <a:cubicBezTo>
                      <a:pt x="f11" y="f6"/>
                      <a:pt x="f5" y="f12"/>
                      <a:pt x="f5" y="f5"/>
                    </a:cubicBezTo>
                    <a:close/>
                  </a:path>
                </a:pathLst>
              </a:custGeom>
              <a:grpFill/>
              <a:ln w="12701" cap="flat">
                <a:solidFill>
                  <a:srgbClr val="66C4EC"/>
                </a:solidFill>
                <a:prstDash val="solid"/>
                <a:miter/>
              </a:ln>
            </p:spPr>
            <p:txBody>
              <a:bodyPr vert="horz" wrap="square" lIns="583350" tIns="2425702" rIns="2425702" bIns="908474"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00300" rtl="0" fontAlgn="auto" hangingPunct="1">
                  <a:lnSpc>
                    <a:spcPct val="90000"/>
                  </a:lnSpc>
                  <a:spcBef>
                    <a:spcPts val="0"/>
                  </a:spcBef>
                  <a:spcAft>
                    <a:spcPts val="2300"/>
                  </a:spcAft>
                  <a:buNone/>
                  <a:tabLst/>
                  <a:defRPr sz="1800" b="0" i="0" u="none" strike="noStrike" kern="0" cap="none" spc="0" baseline="0">
                    <a:solidFill>
                      <a:srgbClr val="000000"/>
                    </a:solidFill>
                    <a:uFillTx/>
                  </a:defRPr>
                </a:pPr>
                <a:endParaRPr lang="fr-FR" sz="5400" b="0" i="1" u="none" strike="noStrike" kern="1200" cap="none" spc="0" baseline="0">
                  <a:solidFill>
                    <a:srgbClr val="FFFFFF"/>
                  </a:solidFill>
                  <a:uFillTx/>
                  <a:latin typeface="Calibri"/>
                </a:endParaRPr>
              </a:p>
            </p:txBody>
          </p:sp>
          <p:sp>
            <p:nvSpPr>
              <p:cNvPr id="9" name="Freeform: Shape 8">
                <a:extLst>
                  <a:ext uri="{FF2B5EF4-FFF2-40B4-BE49-F238E27FC236}">
                    <a16:creationId xmlns:a16="http://schemas.microsoft.com/office/drawing/2014/main" id="{6483191D-6AD8-68A5-CA64-7C6DB63234D7}"/>
                  </a:ext>
                </a:extLst>
              </p:cNvPr>
              <p:cNvSpPr/>
              <p:nvPr/>
            </p:nvSpPr>
            <p:spPr>
              <a:xfrm rot="5604">
                <a:off x="2891964" y="560774"/>
                <a:ext cx="2886449" cy="2889275"/>
              </a:xfrm>
              <a:custGeom>
                <a:avLst/>
                <a:gdLst>
                  <a:gd name="f0" fmla="val 10800000"/>
                  <a:gd name="f1" fmla="val 5400000"/>
                  <a:gd name="f2" fmla="val 180"/>
                  <a:gd name="f3" fmla="val w"/>
                  <a:gd name="f4" fmla="val h"/>
                  <a:gd name="f5" fmla="val 0"/>
                  <a:gd name="f6" fmla="val 3060000"/>
                  <a:gd name="f7" fmla="val 900000"/>
                  <a:gd name="f8" fmla="val 1867065"/>
                  <a:gd name="f9" fmla="val 1370008"/>
                  <a:gd name="f10" fmla="+- 0 0 -90"/>
                  <a:gd name="f11" fmla="*/ f3 1 3060000"/>
                  <a:gd name="f12" fmla="*/ f4 1 3060000"/>
                  <a:gd name="f13" fmla="+- f6 0 f5"/>
                  <a:gd name="f14" fmla="*/ f10 f0 1"/>
                  <a:gd name="f15" fmla="*/ f13 1 3060000"/>
                  <a:gd name="f16" fmla="*/ 3060000 f13 1"/>
                  <a:gd name="f17" fmla="*/ 0 f13 1"/>
                  <a:gd name="f18" fmla="*/ 900000 f13 1"/>
                  <a:gd name="f19" fmla="*/ f14 1 f2"/>
                  <a:gd name="f20" fmla="*/ f16 1 3060000"/>
                  <a:gd name="f21" fmla="*/ f17 1 3060000"/>
                  <a:gd name="f22" fmla="*/ f18 1 3060000"/>
                  <a:gd name="f23" fmla="*/ f5 1 f15"/>
                  <a:gd name="f24" fmla="*/ f6 1 f15"/>
                  <a:gd name="f25" fmla="+- f19 0 f1"/>
                  <a:gd name="f26" fmla="*/ f20 1 f15"/>
                  <a:gd name="f27" fmla="*/ f21 1 f15"/>
                  <a:gd name="f28" fmla="*/ f22 1 f15"/>
                  <a:gd name="f29" fmla="*/ f23 f11 1"/>
                  <a:gd name="f30" fmla="*/ f24 f11 1"/>
                  <a:gd name="f31" fmla="*/ f24 f12 1"/>
                  <a:gd name="f32" fmla="*/ f23 f12 1"/>
                  <a:gd name="f33" fmla="*/ f26 f11 1"/>
                  <a:gd name="f34" fmla="*/ f27 f12 1"/>
                  <a:gd name="f35" fmla="*/ f28 f12 1"/>
                  <a:gd name="f36" fmla="*/ f28 f11 1"/>
                  <a:gd name="f37" fmla="*/ f26 f12 1"/>
                  <a:gd name="f38" fmla="*/ f27 f11 1"/>
                </a:gdLst>
                <a:ahLst/>
                <a:cxnLst>
                  <a:cxn ang="3cd4">
                    <a:pos x="hc" y="t"/>
                  </a:cxn>
                  <a:cxn ang="0">
                    <a:pos x="r" y="vc"/>
                  </a:cxn>
                  <a:cxn ang="cd4">
                    <a:pos x="hc" y="b"/>
                  </a:cxn>
                  <a:cxn ang="cd2">
                    <a:pos x="l" y="vc"/>
                  </a:cxn>
                  <a:cxn ang="f25">
                    <a:pos x="f33" y="f34"/>
                  </a:cxn>
                  <a:cxn ang="f25">
                    <a:pos x="f33" y="f35"/>
                  </a:cxn>
                  <a:cxn ang="f25">
                    <a:pos x="f36" y="f37"/>
                  </a:cxn>
                  <a:cxn ang="f25">
                    <a:pos x="f38" y="f37"/>
                  </a:cxn>
                  <a:cxn ang="f25">
                    <a:pos x="f33" y="f34"/>
                  </a:cxn>
                </a:cxnLst>
                <a:rect l="f29" t="f32" r="f30" b="f31"/>
                <a:pathLst>
                  <a:path w="3060000" h="3060000">
                    <a:moveTo>
                      <a:pt x="f6" y="f5"/>
                    </a:moveTo>
                    <a:lnTo>
                      <a:pt x="f6" y="f7"/>
                    </a:lnTo>
                    <a:cubicBezTo>
                      <a:pt x="f8" y="f7"/>
                      <a:pt x="f7" y="f8"/>
                      <a:pt x="f7" y="f6"/>
                    </a:cubicBezTo>
                    <a:lnTo>
                      <a:pt x="f5" y="f6"/>
                    </a:lnTo>
                    <a:cubicBezTo>
                      <a:pt x="f5" y="f9"/>
                      <a:pt x="f9" y="f5"/>
                      <a:pt x="f6" y="f5"/>
                    </a:cubicBezTo>
                    <a:close/>
                  </a:path>
                </a:pathLst>
              </a:custGeom>
              <a:grpFill/>
              <a:ln w="12701" cap="flat">
                <a:solidFill>
                  <a:srgbClr val="66C4EC"/>
                </a:solidFill>
                <a:prstDash val="solid"/>
                <a:miter/>
              </a:ln>
            </p:spPr>
            <p:txBody>
              <a:bodyPr vert="horz" wrap="square" lIns="597322" tIns="922446" rIns="2439674" bIns="2439674"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89247" rtl="0" fontAlgn="auto" hangingPunct="1">
                  <a:lnSpc>
                    <a:spcPct val="90000"/>
                  </a:lnSpc>
                  <a:spcBef>
                    <a:spcPts val="0"/>
                  </a:spcBef>
                  <a:spcAft>
                    <a:spcPts val="2700"/>
                  </a:spcAft>
                  <a:buNone/>
                  <a:tabLst/>
                  <a:defRPr sz="1800" b="0" i="0" u="none" strike="noStrike" kern="0" cap="none" spc="0" baseline="0">
                    <a:solidFill>
                      <a:srgbClr val="000000"/>
                    </a:solidFill>
                    <a:uFillTx/>
                  </a:defRPr>
                </a:pPr>
                <a:endParaRPr lang="fr-FR" sz="6500" b="0" i="0" u="none" strike="noStrike" kern="1200" cap="none" spc="0" baseline="0">
                  <a:solidFill>
                    <a:srgbClr val="FFFFFF"/>
                  </a:solidFill>
                  <a:uFillTx/>
                  <a:latin typeface="Calibri"/>
                </a:endParaRPr>
              </a:p>
            </p:txBody>
          </p:sp>
        </p:grpSp>
        <p:sp>
          <p:nvSpPr>
            <p:cNvPr id="6" name="Freeform: Shape 5">
              <a:extLst>
                <a:ext uri="{FF2B5EF4-FFF2-40B4-BE49-F238E27FC236}">
                  <a16:creationId xmlns:a16="http://schemas.microsoft.com/office/drawing/2014/main" id="{1E6E3766-6F5F-C41D-B0C2-02B18EFB04C3}"/>
                </a:ext>
              </a:extLst>
            </p:cNvPr>
            <p:cNvSpPr/>
            <p:nvPr/>
          </p:nvSpPr>
          <p:spPr>
            <a:xfrm rot="5421945">
              <a:off x="5968604" y="571779"/>
              <a:ext cx="2886449" cy="2889275"/>
            </a:xfrm>
            <a:custGeom>
              <a:avLst/>
              <a:gdLst>
                <a:gd name="f0" fmla="val 10800000"/>
                <a:gd name="f1" fmla="val 5400000"/>
                <a:gd name="f2" fmla="val 180"/>
                <a:gd name="f3" fmla="val w"/>
                <a:gd name="f4" fmla="val h"/>
                <a:gd name="f5" fmla="val 0"/>
                <a:gd name="f6" fmla="val 3060000"/>
                <a:gd name="f7" fmla="val 900000"/>
                <a:gd name="f8" fmla="val 1867065"/>
                <a:gd name="f9" fmla="val 1370008"/>
                <a:gd name="f10" fmla="+- 0 0 -90"/>
                <a:gd name="f11" fmla="*/ f3 1 3060000"/>
                <a:gd name="f12" fmla="*/ f4 1 3060000"/>
                <a:gd name="f13" fmla="+- f6 0 f5"/>
                <a:gd name="f14" fmla="*/ f10 f0 1"/>
                <a:gd name="f15" fmla="*/ f13 1 3060000"/>
                <a:gd name="f16" fmla="*/ 3060000 f13 1"/>
                <a:gd name="f17" fmla="*/ 0 f13 1"/>
                <a:gd name="f18" fmla="*/ 900000 f13 1"/>
                <a:gd name="f19" fmla="*/ f14 1 f2"/>
                <a:gd name="f20" fmla="*/ f16 1 3060000"/>
                <a:gd name="f21" fmla="*/ f17 1 3060000"/>
                <a:gd name="f22" fmla="*/ f18 1 3060000"/>
                <a:gd name="f23" fmla="*/ f5 1 f15"/>
                <a:gd name="f24" fmla="*/ f6 1 f15"/>
                <a:gd name="f25" fmla="+- f19 0 f1"/>
                <a:gd name="f26" fmla="*/ f20 1 f15"/>
                <a:gd name="f27" fmla="*/ f21 1 f15"/>
                <a:gd name="f28" fmla="*/ f22 1 f15"/>
                <a:gd name="f29" fmla="*/ f23 f11 1"/>
                <a:gd name="f30" fmla="*/ f24 f11 1"/>
                <a:gd name="f31" fmla="*/ f24 f12 1"/>
                <a:gd name="f32" fmla="*/ f23 f12 1"/>
                <a:gd name="f33" fmla="*/ f26 f11 1"/>
                <a:gd name="f34" fmla="*/ f27 f12 1"/>
                <a:gd name="f35" fmla="*/ f28 f12 1"/>
                <a:gd name="f36" fmla="*/ f28 f11 1"/>
                <a:gd name="f37" fmla="*/ f26 f12 1"/>
                <a:gd name="f38" fmla="*/ f27 f11 1"/>
              </a:gdLst>
              <a:ahLst/>
              <a:cxnLst>
                <a:cxn ang="3cd4">
                  <a:pos x="hc" y="t"/>
                </a:cxn>
                <a:cxn ang="0">
                  <a:pos x="r" y="vc"/>
                </a:cxn>
                <a:cxn ang="cd4">
                  <a:pos x="hc" y="b"/>
                </a:cxn>
                <a:cxn ang="cd2">
                  <a:pos x="l" y="vc"/>
                </a:cxn>
                <a:cxn ang="f25">
                  <a:pos x="f33" y="f34"/>
                </a:cxn>
                <a:cxn ang="f25">
                  <a:pos x="f33" y="f35"/>
                </a:cxn>
                <a:cxn ang="f25">
                  <a:pos x="f36" y="f37"/>
                </a:cxn>
                <a:cxn ang="f25">
                  <a:pos x="f38" y="f37"/>
                </a:cxn>
                <a:cxn ang="f25">
                  <a:pos x="f33" y="f34"/>
                </a:cxn>
              </a:cxnLst>
              <a:rect l="f29" t="f32" r="f30" b="f31"/>
              <a:pathLst>
                <a:path w="3060000" h="3060000">
                  <a:moveTo>
                    <a:pt x="f6" y="f5"/>
                  </a:moveTo>
                  <a:lnTo>
                    <a:pt x="f6" y="f7"/>
                  </a:lnTo>
                  <a:cubicBezTo>
                    <a:pt x="f8" y="f7"/>
                    <a:pt x="f7" y="f8"/>
                    <a:pt x="f7" y="f6"/>
                  </a:cubicBezTo>
                  <a:lnTo>
                    <a:pt x="f5" y="f6"/>
                  </a:lnTo>
                  <a:cubicBezTo>
                    <a:pt x="f5" y="f9"/>
                    <a:pt x="f9" y="f5"/>
                    <a:pt x="f6" y="f5"/>
                  </a:cubicBezTo>
                  <a:close/>
                </a:path>
              </a:pathLst>
            </a:custGeom>
            <a:grpFill/>
            <a:ln w="12701" cap="flat">
              <a:solidFill>
                <a:srgbClr val="66C4EC"/>
              </a:solidFill>
              <a:prstDash val="solid"/>
              <a:miter/>
            </a:ln>
          </p:spPr>
          <p:txBody>
            <a:bodyPr vert="horz" wrap="square" lIns="597322" tIns="922446" rIns="2439674" bIns="2439674"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89247" rtl="0" fontAlgn="auto" hangingPunct="1">
                <a:lnSpc>
                  <a:spcPct val="90000"/>
                </a:lnSpc>
                <a:spcBef>
                  <a:spcPts val="0"/>
                </a:spcBef>
                <a:spcAft>
                  <a:spcPts val="2700"/>
                </a:spcAft>
                <a:buNone/>
                <a:tabLst/>
                <a:defRPr sz="1800" b="0" i="0" u="none" strike="noStrike" kern="0" cap="none" spc="0" baseline="0">
                  <a:solidFill>
                    <a:srgbClr val="000000"/>
                  </a:solidFill>
                  <a:uFillTx/>
                </a:defRPr>
              </a:pPr>
              <a:endParaRPr lang="fr-FR" sz="6500" b="0" i="0" u="none" strike="noStrike" kern="1200" cap="none" spc="0" baseline="0">
                <a:solidFill>
                  <a:srgbClr val="FFFFFF"/>
                </a:solidFill>
                <a:uFillTx/>
                <a:latin typeface="Calibri"/>
              </a:endParaRPr>
            </a:p>
          </p:txBody>
        </p:sp>
      </p:grpSp>
      <p:sp>
        <p:nvSpPr>
          <p:cNvPr id="10" name="TextBox 9">
            <a:extLst>
              <a:ext uri="{FF2B5EF4-FFF2-40B4-BE49-F238E27FC236}">
                <a16:creationId xmlns:a16="http://schemas.microsoft.com/office/drawing/2014/main" id="{95361ABC-DB7B-2A55-B0D0-480319A3CB5E}"/>
              </a:ext>
            </a:extLst>
          </p:cNvPr>
          <p:cNvSpPr txBox="1"/>
          <p:nvPr/>
        </p:nvSpPr>
        <p:spPr>
          <a:xfrm>
            <a:off x="3498096" y="2245193"/>
            <a:ext cx="2241319" cy="523220"/>
          </a:xfrm>
          <a:prstGeom prst="rect">
            <a:avLst/>
          </a:prstGeom>
          <a:noFill/>
        </p:spPr>
        <p:txBody>
          <a:bodyPr wrap="none" rtlCol="0">
            <a:spAutoFit/>
          </a:bodyPr>
          <a:lstStyle/>
          <a:p>
            <a:r>
              <a:rPr lang="en-US" sz="2800" b="1" dirty="0">
                <a:solidFill>
                  <a:schemeClr val="bg1"/>
                </a:solidFill>
              </a:rPr>
              <a:t>Conclusion </a:t>
            </a:r>
          </a:p>
        </p:txBody>
      </p:sp>
      <p:sp>
        <p:nvSpPr>
          <p:cNvPr id="3" name="TextBox 2">
            <a:extLst>
              <a:ext uri="{FF2B5EF4-FFF2-40B4-BE49-F238E27FC236}">
                <a16:creationId xmlns:a16="http://schemas.microsoft.com/office/drawing/2014/main" id="{28CAFE91-CBC7-4976-7CF2-94F96326BB8B}"/>
              </a:ext>
            </a:extLst>
          </p:cNvPr>
          <p:cNvSpPr txBox="1"/>
          <p:nvPr/>
        </p:nvSpPr>
        <p:spPr>
          <a:xfrm>
            <a:off x="629910" y="1067981"/>
            <a:ext cx="2125464" cy="338554"/>
          </a:xfrm>
          <a:prstGeom prst="rect">
            <a:avLst/>
          </a:prstGeom>
          <a:noFill/>
        </p:spPr>
        <p:txBody>
          <a:bodyPr wrap="square">
            <a:spAutoFit/>
          </a:bodyPr>
          <a:lstStyle/>
          <a:p>
            <a:r>
              <a:rPr lang="en-US" sz="1600" b="1" i="0" dirty="0" err="1">
                <a:solidFill>
                  <a:schemeClr val="bg1"/>
                </a:solidFill>
                <a:effectLst/>
                <a:latin typeface="Söhne"/>
              </a:rPr>
              <a:t>Résolution</a:t>
            </a:r>
            <a:r>
              <a:rPr lang="en-US" sz="1600" b="1" i="0" dirty="0">
                <a:solidFill>
                  <a:schemeClr val="bg1"/>
                </a:solidFill>
                <a:effectLst/>
                <a:latin typeface="Söhne"/>
              </a:rPr>
              <a:t> </a:t>
            </a:r>
            <a:r>
              <a:rPr lang="en-US" sz="1600" b="1" i="0" dirty="0" err="1">
                <a:solidFill>
                  <a:schemeClr val="bg1"/>
                </a:solidFill>
                <a:effectLst/>
                <a:latin typeface="Söhne"/>
              </a:rPr>
              <a:t>Immédiate</a:t>
            </a:r>
            <a:endParaRPr lang="en-US" sz="1600" dirty="0">
              <a:solidFill>
                <a:schemeClr val="bg1"/>
              </a:solidFill>
            </a:endParaRPr>
          </a:p>
        </p:txBody>
      </p:sp>
      <p:sp>
        <p:nvSpPr>
          <p:cNvPr id="11" name="Oval 10">
            <a:extLst>
              <a:ext uri="{FF2B5EF4-FFF2-40B4-BE49-F238E27FC236}">
                <a16:creationId xmlns:a16="http://schemas.microsoft.com/office/drawing/2014/main" id="{2617CD86-0FFD-CFD2-C650-13AAB37FF70D}"/>
              </a:ext>
            </a:extLst>
          </p:cNvPr>
          <p:cNvSpPr/>
          <p:nvPr/>
        </p:nvSpPr>
        <p:spPr>
          <a:xfrm>
            <a:off x="1420261" y="409530"/>
            <a:ext cx="544763" cy="543754"/>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400" dirty="0">
                <a:solidFill>
                  <a:schemeClr val="tx1"/>
                </a:solidFill>
              </a:rPr>
              <a:t>01</a:t>
            </a:r>
            <a:endParaRPr lang="en-US" sz="1400" dirty="0">
              <a:solidFill>
                <a:schemeClr val="tx1"/>
              </a:solidFill>
            </a:endParaRPr>
          </a:p>
        </p:txBody>
      </p:sp>
      <p:sp>
        <p:nvSpPr>
          <p:cNvPr id="2" name="TextBox 1">
            <a:extLst>
              <a:ext uri="{FF2B5EF4-FFF2-40B4-BE49-F238E27FC236}">
                <a16:creationId xmlns:a16="http://schemas.microsoft.com/office/drawing/2014/main" id="{E7CF0A0D-79A4-1802-7C26-1519BF962AAC}"/>
              </a:ext>
            </a:extLst>
          </p:cNvPr>
          <p:cNvSpPr txBox="1"/>
          <p:nvPr/>
        </p:nvSpPr>
        <p:spPr>
          <a:xfrm>
            <a:off x="538972" y="3326613"/>
            <a:ext cx="2125464" cy="369332"/>
          </a:xfrm>
          <a:prstGeom prst="rect">
            <a:avLst/>
          </a:prstGeom>
          <a:noFill/>
        </p:spPr>
        <p:txBody>
          <a:bodyPr wrap="square">
            <a:spAutoFit/>
          </a:bodyPr>
          <a:lstStyle/>
          <a:p>
            <a:r>
              <a:rPr lang="en-US" sz="1800" b="1" i="0" dirty="0">
                <a:solidFill>
                  <a:schemeClr val="bg1"/>
                </a:solidFill>
                <a:effectLst/>
                <a:latin typeface="Söhne"/>
              </a:rPr>
              <a:t>Innovation Continue</a:t>
            </a:r>
            <a:endParaRPr lang="en-US" dirty="0">
              <a:solidFill>
                <a:schemeClr val="bg1"/>
              </a:solidFill>
            </a:endParaRPr>
          </a:p>
        </p:txBody>
      </p:sp>
      <p:sp>
        <p:nvSpPr>
          <p:cNvPr id="12" name="Oval 11">
            <a:extLst>
              <a:ext uri="{FF2B5EF4-FFF2-40B4-BE49-F238E27FC236}">
                <a16:creationId xmlns:a16="http://schemas.microsoft.com/office/drawing/2014/main" id="{40D5484E-F9FA-3474-D627-5AB79C54B6AC}"/>
              </a:ext>
            </a:extLst>
          </p:cNvPr>
          <p:cNvSpPr/>
          <p:nvPr/>
        </p:nvSpPr>
        <p:spPr>
          <a:xfrm>
            <a:off x="1329323" y="2668162"/>
            <a:ext cx="544763" cy="543754"/>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400" dirty="0">
                <a:solidFill>
                  <a:schemeClr val="tx1"/>
                </a:solidFill>
              </a:rPr>
              <a:t>02</a:t>
            </a:r>
            <a:endParaRPr lang="en-US" sz="1400" dirty="0">
              <a:solidFill>
                <a:schemeClr val="tx1"/>
              </a:solidFill>
            </a:endParaRPr>
          </a:p>
        </p:txBody>
      </p:sp>
      <p:sp>
        <p:nvSpPr>
          <p:cNvPr id="14" name="TextBox 13">
            <a:extLst>
              <a:ext uri="{FF2B5EF4-FFF2-40B4-BE49-F238E27FC236}">
                <a16:creationId xmlns:a16="http://schemas.microsoft.com/office/drawing/2014/main" id="{6DE37BC3-5E38-875D-A3DC-E2EE17B922AF}"/>
              </a:ext>
            </a:extLst>
          </p:cNvPr>
          <p:cNvSpPr txBox="1"/>
          <p:nvPr/>
        </p:nvSpPr>
        <p:spPr>
          <a:xfrm>
            <a:off x="229466" y="1521232"/>
            <a:ext cx="2324791" cy="646331"/>
          </a:xfrm>
          <a:prstGeom prst="rect">
            <a:avLst/>
          </a:prstGeom>
          <a:noFill/>
        </p:spPr>
        <p:txBody>
          <a:bodyPr wrap="square">
            <a:spAutoFit/>
          </a:bodyPr>
          <a:lstStyle/>
          <a:p>
            <a:pPr algn="just"/>
            <a:r>
              <a:rPr lang="fr-FR" sz="1200" b="0" i="0" dirty="0">
                <a:solidFill>
                  <a:schemeClr val="bg1"/>
                </a:solidFill>
                <a:effectLst/>
                <a:latin typeface="Söhne"/>
              </a:rPr>
              <a:t>« </a:t>
            </a:r>
            <a:r>
              <a:rPr lang="fr-FR" sz="1200" b="0" i="0" dirty="0" err="1">
                <a:solidFill>
                  <a:schemeClr val="bg1"/>
                </a:solidFill>
                <a:effectLst/>
                <a:latin typeface="Söhne"/>
              </a:rPr>
              <a:t>PetCare</a:t>
            </a:r>
            <a:r>
              <a:rPr lang="fr-FR" sz="1200" b="0" i="0" dirty="0">
                <a:solidFill>
                  <a:schemeClr val="bg1"/>
                </a:solidFill>
                <a:effectLst/>
                <a:latin typeface="Söhne"/>
              </a:rPr>
              <a:t> » comble les lacunes du </a:t>
            </a:r>
            <a:r>
              <a:rPr lang="fr-FR" sz="1200" b="0" i="0" dirty="0" err="1">
                <a:solidFill>
                  <a:schemeClr val="bg1"/>
                </a:solidFill>
                <a:effectLst/>
                <a:latin typeface="Söhne"/>
              </a:rPr>
              <a:t>PetCare</a:t>
            </a:r>
            <a:r>
              <a:rPr lang="fr-FR" sz="1200" b="0" i="0" dirty="0">
                <a:solidFill>
                  <a:schemeClr val="bg1"/>
                </a:solidFill>
                <a:effectLst/>
                <a:latin typeface="Söhne"/>
              </a:rPr>
              <a:t> avec une plateforme centralisée, conviviale et efficace.</a:t>
            </a:r>
            <a:endParaRPr lang="en-US" sz="1200" dirty="0">
              <a:solidFill>
                <a:schemeClr val="bg1"/>
              </a:solidFill>
            </a:endParaRPr>
          </a:p>
        </p:txBody>
      </p:sp>
      <p:sp>
        <p:nvSpPr>
          <p:cNvPr id="13" name="Oval 12">
            <a:extLst>
              <a:ext uri="{FF2B5EF4-FFF2-40B4-BE49-F238E27FC236}">
                <a16:creationId xmlns:a16="http://schemas.microsoft.com/office/drawing/2014/main" id="{D0506D8A-DFA6-8C88-8C83-2D1129F2A4A4}"/>
              </a:ext>
            </a:extLst>
          </p:cNvPr>
          <p:cNvSpPr/>
          <p:nvPr/>
        </p:nvSpPr>
        <p:spPr>
          <a:xfrm>
            <a:off x="7573277" y="196732"/>
            <a:ext cx="544763" cy="543754"/>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400" dirty="0">
                <a:solidFill>
                  <a:schemeClr val="tx1"/>
                </a:solidFill>
              </a:rPr>
              <a:t>03</a:t>
            </a:r>
            <a:endParaRPr lang="en-US" sz="1400" dirty="0">
              <a:solidFill>
                <a:schemeClr val="tx1"/>
              </a:solidFill>
            </a:endParaRPr>
          </a:p>
        </p:txBody>
      </p:sp>
      <p:sp>
        <p:nvSpPr>
          <p:cNvPr id="18" name="TextBox 17">
            <a:extLst>
              <a:ext uri="{FF2B5EF4-FFF2-40B4-BE49-F238E27FC236}">
                <a16:creationId xmlns:a16="http://schemas.microsoft.com/office/drawing/2014/main" id="{3AE4397F-CE21-9315-9CBC-1D9CD9A93CEB}"/>
              </a:ext>
            </a:extLst>
          </p:cNvPr>
          <p:cNvSpPr txBox="1"/>
          <p:nvPr/>
        </p:nvSpPr>
        <p:spPr>
          <a:xfrm>
            <a:off x="6598738" y="909763"/>
            <a:ext cx="2610576" cy="338554"/>
          </a:xfrm>
          <a:prstGeom prst="rect">
            <a:avLst/>
          </a:prstGeom>
          <a:noFill/>
        </p:spPr>
        <p:txBody>
          <a:bodyPr wrap="square">
            <a:spAutoFit/>
          </a:bodyPr>
          <a:lstStyle/>
          <a:p>
            <a:r>
              <a:rPr lang="en-US" sz="1600" b="1" i="0" dirty="0">
                <a:solidFill>
                  <a:schemeClr val="bg1"/>
                </a:solidFill>
                <a:effectLst/>
                <a:latin typeface="Söhne"/>
              </a:rPr>
              <a:t>Perspectives </a:t>
            </a:r>
            <a:r>
              <a:rPr lang="en-US" sz="1600" b="1" i="0" dirty="0" err="1">
                <a:solidFill>
                  <a:schemeClr val="bg1"/>
                </a:solidFill>
                <a:effectLst/>
                <a:latin typeface="Söhne"/>
              </a:rPr>
              <a:t>Prometteuses</a:t>
            </a:r>
            <a:endParaRPr lang="en-US" sz="1200" dirty="0">
              <a:solidFill>
                <a:schemeClr val="bg1"/>
              </a:solidFill>
            </a:endParaRPr>
          </a:p>
        </p:txBody>
      </p:sp>
      <p:sp>
        <p:nvSpPr>
          <p:cNvPr id="20" name="TextBox 19">
            <a:extLst>
              <a:ext uri="{FF2B5EF4-FFF2-40B4-BE49-F238E27FC236}">
                <a16:creationId xmlns:a16="http://schemas.microsoft.com/office/drawing/2014/main" id="{EDABD1A3-849E-7CB9-781D-68A8527002D2}"/>
              </a:ext>
            </a:extLst>
          </p:cNvPr>
          <p:cNvSpPr txBox="1"/>
          <p:nvPr/>
        </p:nvSpPr>
        <p:spPr>
          <a:xfrm>
            <a:off x="6730602" y="1248317"/>
            <a:ext cx="2228463" cy="1015663"/>
          </a:xfrm>
          <a:prstGeom prst="rect">
            <a:avLst/>
          </a:prstGeom>
          <a:noFill/>
        </p:spPr>
        <p:txBody>
          <a:bodyPr wrap="square">
            <a:spAutoFit/>
          </a:bodyPr>
          <a:lstStyle/>
          <a:p>
            <a:pPr algn="just"/>
            <a:r>
              <a:rPr lang="fr-FR" sz="1200" b="0" i="0" dirty="0">
                <a:solidFill>
                  <a:schemeClr val="bg1"/>
                </a:solidFill>
                <a:effectLst/>
                <a:latin typeface="Söhne"/>
              </a:rPr>
              <a:t>Les collaborations, l'expansion de la base d'utilisateurs et la sensibilisation ouvrent des horizons prometteurs pour l'avenir de « </a:t>
            </a:r>
            <a:r>
              <a:rPr lang="fr-FR" sz="1200" b="0" i="0" dirty="0" err="1">
                <a:solidFill>
                  <a:schemeClr val="bg1"/>
                </a:solidFill>
                <a:effectLst/>
                <a:latin typeface="Söhne"/>
              </a:rPr>
              <a:t>PetCare</a:t>
            </a:r>
            <a:r>
              <a:rPr lang="fr-FR" sz="1200" b="0" i="0" dirty="0">
                <a:solidFill>
                  <a:schemeClr val="bg1"/>
                </a:solidFill>
                <a:effectLst/>
                <a:latin typeface="Söhne"/>
              </a:rPr>
              <a:t> ».</a:t>
            </a:r>
            <a:endParaRPr lang="en-US" sz="1200" dirty="0">
              <a:solidFill>
                <a:schemeClr val="bg1"/>
              </a:solidFill>
            </a:endParaRPr>
          </a:p>
        </p:txBody>
      </p:sp>
      <p:sp>
        <p:nvSpPr>
          <p:cNvPr id="15" name="Oval 14">
            <a:extLst>
              <a:ext uri="{FF2B5EF4-FFF2-40B4-BE49-F238E27FC236}">
                <a16:creationId xmlns:a16="http://schemas.microsoft.com/office/drawing/2014/main" id="{AB326EE7-5C44-B157-4F47-B01A064CC8A1}"/>
              </a:ext>
            </a:extLst>
          </p:cNvPr>
          <p:cNvSpPr/>
          <p:nvPr/>
        </p:nvSpPr>
        <p:spPr>
          <a:xfrm>
            <a:off x="7573277" y="2838551"/>
            <a:ext cx="544763" cy="543754"/>
          </a:xfrm>
          <a:prstGeom prst="ellipse">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400" dirty="0">
                <a:solidFill>
                  <a:schemeClr val="tx1"/>
                </a:solidFill>
              </a:rPr>
              <a:t>04</a:t>
            </a:r>
            <a:endParaRPr lang="en-US" sz="1400" dirty="0">
              <a:solidFill>
                <a:schemeClr val="tx1"/>
              </a:solidFill>
            </a:endParaRPr>
          </a:p>
        </p:txBody>
      </p:sp>
      <p:sp>
        <p:nvSpPr>
          <p:cNvPr id="17" name="TextBox 16">
            <a:extLst>
              <a:ext uri="{FF2B5EF4-FFF2-40B4-BE49-F238E27FC236}">
                <a16:creationId xmlns:a16="http://schemas.microsoft.com/office/drawing/2014/main" id="{4E8A85C5-179A-EAC0-F5C9-DAAE42CD42D7}"/>
              </a:ext>
            </a:extLst>
          </p:cNvPr>
          <p:cNvSpPr txBox="1"/>
          <p:nvPr/>
        </p:nvSpPr>
        <p:spPr>
          <a:xfrm>
            <a:off x="6740029" y="3411488"/>
            <a:ext cx="2610576" cy="369332"/>
          </a:xfrm>
          <a:prstGeom prst="rect">
            <a:avLst/>
          </a:prstGeom>
          <a:noFill/>
        </p:spPr>
        <p:txBody>
          <a:bodyPr wrap="square">
            <a:spAutoFit/>
          </a:bodyPr>
          <a:lstStyle/>
          <a:p>
            <a:r>
              <a:rPr lang="en-US" sz="1800" b="1" i="0" dirty="0" err="1">
                <a:solidFill>
                  <a:schemeClr val="bg1"/>
                </a:solidFill>
                <a:effectLst/>
                <a:latin typeface="Söhne"/>
              </a:rPr>
              <a:t>Amélioration</a:t>
            </a:r>
            <a:r>
              <a:rPr lang="en-US" sz="1800" b="1" i="0" dirty="0">
                <a:solidFill>
                  <a:schemeClr val="bg1"/>
                </a:solidFill>
                <a:effectLst/>
                <a:latin typeface="Söhne"/>
              </a:rPr>
              <a:t> </a:t>
            </a:r>
            <a:r>
              <a:rPr lang="en-US" sz="1800" b="1" i="0" dirty="0" err="1">
                <a:solidFill>
                  <a:schemeClr val="bg1"/>
                </a:solidFill>
                <a:effectLst/>
                <a:latin typeface="Söhne"/>
              </a:rPr>
              <a:t>Globale</a:t>
            </a:r>
            <a:r>
              <a:rPr lang="en-US" sz="1800" b="1" i="0" dirty="0">
                <a:solidFill>
                  <a:schemeClr val="bg1"/>
                </a:solidFill>
                <a:effectLst/>
                <a:latin typeface="Söhne"/>
              </a:rPr>
              <a:t> </a:t>
            </a:r>
            <a:endParaRPr lang="en-US" sz="1100" dirty="0">
              <a:solidFill>
                <a:schemeClr val="bg1"/>
              </a:solidFill>
            </a:endParaRPr>
          </a:p>
        </p:txBody>
      </p:sp>
      <p:sp>
        <p:nvSpPr>
          <p:cNvPr id="19" name="TextBox 18">
            <a:extLst>
              <a:ext uri="{FF2B5EF4-FFF2-40B4-BE49-F238E27FC236}">
                <a16:creationId xmlns:a16="http://schemas.microsoft.com/office/drawing/2014/main" id="{AA507327-CB8E-B988-911D-6EA6D294D292}"/>
              </a:ext>
            </a:extLst>
          </p:cNvPr>
          <p:cNvSpPr txBox="1"/>
          <p:nvPr/>
        </p:nvSpPr>
        <p:spPr>
          <a:xfrm>
            <a:off x="6590578" y="3839187"/>
            <a:ext cx="2228463" cy="1015663"/>
          </a:xfrm>
          <a:prstGeom prst="rect">
            <a:avLst/>
          </a:prstGeom>
          <a:noFill/>
        </p:spPr>
        <p:txBody>
          <a:bodyPr wrap="square">
            <a:spAutoFit/>
          </a:bodyPr>
          <a:lstStyle/>
          <a:p>
            <a:pPr algn="just"/>
            <a:r>
              <a:rPr lang="fr-FR" sz="1200" b="0" i="0" dirty="0">
                <a:solidFill>
                  <a:schemeClr val="bg1"/>
                </a:solidFill>
                <a:effectLst/>
                <a:latin typeface="Söhne"/>
              </a:rPr>
              <a:t>« </a:t>
            </a:r>
            <a:r>
              <a:rPr lang="fr-FR" sz="1200" dirty="0" err="1">
                <a:solidFill>
                  <a:schemeClr val="bg1"/>
                </a:solidFill>
                <a:latin typeface="Söhne"/>
              </a:rPr>
              <a:t>Pet</a:t>
            </a:r>
            <a:r>
              <a:rPr lang="fr-FR" sz="1200" b="0" i="0" dirty="0" err="1">
                <a:solidFill>
                  <a:schemeClr val="bg1"/>
                </a:solidFill>
                <a:effectLst/>
                <a:latin typeface="Söhne"/>
              </a:rPr>
              <a:t>Care</a:t>
            </a:r>
            <a:r>
              <a:rPr lang="fr-FR" sz="1200" b="0" i="0" dirty="0">
                <a:solidFill>
                  <a:schemeClr val="bg1"/>
                </a:solidFill>
                <a:effectLst/>
                <a:latin typeface="Söhne"/>
              </a:rPr>
              <a:t> » aspire à améliorer le </a:t>
            </a:r>
            <a:r>
              <a:rPr lang="fr-FR" sz="1200" b="0" i="0" dirty="0" err="1">
                <a:solidFill>
                  <a:schemeClr val="bg1"/>
                </a:solidFill>
                <a:effectLst/>
                <a:latin typeface="Söhne"/>
              </a:rPr>
              <a:t>PetCare</a:t>
            </a:r>
            <a:r>
              <a:rPr lang="fr-FR" sz="1200" b="0" i="0" dirty="0">
                <a:solidFill>
                  <a:schemeClr val="bg1"/>
                </a:solidFill>
                <a:effectLst/>
                <a:latin typeface="Söhne"/>
              </a:rPr>
              <a:t> en répondant de manière significative aux besoins des propriétaires d'animaux avec une approche innovante.</a:t>
            </a:r>
            <a:endParaRPr lang="en-US" sz="1200" dirty="0">
              <a:solidFill>
                <a:schemeClr val="bg1"/>
              </a:solidFill>
            </a:endParaRPr>
          </a:p>
        </p:txBody>
      </p:sp>
      <p:sp>
        <p:nvSpPr>
          <p:cNvPr id="21" name="TextBox 20">
            <a:extLst>
              <a:ext uri="{FF2B5EF4-FFF2-40B4-BE49-F238E27FC236}">
                <a16:creationId xmlns:a16="http://schemas.microsoft.com/office/drawing/2014/main" id="{98379A6C-E08D-9D32-E217-C52A550E8963}"/>
              </a:ext>
            </a:extLst>
          </p:cNvPr>
          <p:cNvSpPr txBox="1"/>
          <p:nvPr/>
        </p:nvSpPr>
        <p:spPr>
          <a:xfrm>
            <a:off x="122143" y="3816680"/>
            <a:ext cx="2849880" cy="830997"/>
          </a:xfrm>
          <a:prstGeom prst="rect">
            <a:avLst/>
          </a:prstGeom>
          <a:noFill/>
        </p:spPr>
        <p:txBody>
          <a:bodyPr wrap="square">
            <a:spAutoFit/>
          </a:bodyPr>
          <a:lstStyle/>
          <a:p>
            <a:pPr algn="just"/>
            <a:r>
              <a:rPr lang="fr-FR" sz="1200" b="0" i="0" dirty="0">
                <a:solidFill>
                  <a:schemeClr val="bg1"/>
                </a:solidFill>
                <a:effectLst/>
                <a:latin typeface="Söhne"/>
              </a:rPr>
              <a:t>L'intégration de l'API </a:t>
            </a:r>
            <a:r>
              <a:rPr lang="fr-FR" sz="1200" b="0" i="0" dirty="0" err="1">
                <a:solidFill>
                  <a:schemeClr val="bg1"/>
                </a:solidFill>
                <a:effectLst/>
                <a:latin typeface="Söhne"/>
              </a:rPr>
              <a:t>OpenStreetMap</a:t>
            </a:r>
            <a:r>
              <a:rPr lang="fr-FR" sz="1200" b="0" i="0" dirty="0">
                <a:solidFill>
                  <a:schemeClr val="bg1"/>
                </a:solidFill>
                <a:effectLst/>
                <a:latin typeface="Söhne"/>
              </a:rPr>
              <a:t> et la facilitation de la communication montrent l'engagement innovant de « </a:t>
            </a:r>
            <a:r>
              <a:rPr lang="fr-FR" sz="1200" b="0" i="0" dirty="0" err="1">
                <a:solidFill>
                  <a:schemeClr val="bg1"/>
                </a:solidFill>
                <a:effectLst/>
                <a:latin typeface="Söhne"/>
              </a:rPr>
              <a:t>PetCare</a:t>
            </a:r>
            <a:r>
              <a:rPr lang="fr-FR" sz="1200" b="0" i="0" dirty="0">
                <a:solidFill>
                  <a:schemeClr val="bg1"/>
                </a:solidFill>
                <a:effectLst/>
                <a:latin typeface="Söhne"/>
              </a:rPr>
              <a:t> » pour rester en tête du secteur.</a:t>
            </a:r>
            <a:endParaRPr lang="en-US" sz="1200" dirty="0">
              <a:solidFill>
                <a:schemeClr val="bg1"/>
              </a:solidFill>
            </a:endParaRPr>
          </a:p>
        </p:txBody>
      </p:sp>
    </p:spTree>
    <p:extLst>
      <p:ext uri="{BB962C8B-B14F-4D97-AF65-F5344CB8AC3E}">
        <p14:creationId xmlns:p14="http://schemas.microsoft.com/office/powerpoint/2010/main" val="33762390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4" name="Rectangle 3"/>
          <p:cNvSpPr/>
          <p:nvPr/>
        </p:nvSpPr>
        <p:spPr>
          <a:xfrm>
            <a:off x="2092036" y="1295400"/>
            <a:ext cx="4897582" cy="2549236"/>
          </a:xfrm>
          <a:prstGeom prst="rect">
            <a:avLst/>
          </a:prstGeom>
          <a:solidFill>
            <a:srgbClr val="66C4EC"/>
          </a:solid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rgbClr val="33CCFF"/>
          </a:solidFill>
          <a:ln w="13850" cap="rnd" cmpd="sng">
            <a:solidFill>
              <a:srgbClr val="33CCFF"/>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rgbClr val="66C4EC"/>
          </a:solidFill>
          <a:ln w="13850" cap="rnd" cmpd="sng">
            <a:solidFill>
              <a:srgbClr val="66C4EC"/>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rgbClr val="66C4EC"/>
          </a:solidFill>
          <a:ln w="26625" cap="flat" cmpd="sng">
            <a:solidFill>
              <a:srgbClr val="66C4EC"/>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rgbClr val="66C4EC"/>
          </a:solidFill>
          <a:ln>
            <a:solidFill>
              <a:srgbClr val="66C4E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rgbClr val="66C4EC"/>
          </a:solidFill>
          <a:ln>
            <a:solidFill>
              <a:srgbClr val="66C4E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rgbClr val="66C4EC"/>
          </a:solidFill>
          <a:ln>
            <a:solidFill>
              <a:srgbClr val="66C4E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66C4EC"/>
          </a:solidFill>
          <a:ln>
            <a:solidFill>
              <a:srgbClr val="66C4E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rgbClr val="66C4EC"/>
          </a:solidFill>
          <a:ln>
            <a:solidFill>
              <a:srgbClr val="66C4E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rgbClr val="66C4EC"/>
          </a:solidFill>
          <a:ln>
            <a:solidFill>
              <a:srgbClr val="66C4E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rgbClr val="33CCFF"/>
          </a:solidFill>
          <a:ln w="13850" cap="flat" cmpd="sng">
            <a:solidFill>
              <a:srgbClr val="33CCFF"/>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rgbClr val="66C4EC"/>
          </a:solidFill>
          <a:ln>
            <a:solidFill>
              <a:srgbClr val="66C4E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rgbClr val="66C4EC"/>
          </a:solidFill>
          <a:ln w="13850" cap="flat" cmpd="sng">
            <a:solidFill>
              <a:srgbClr val="66C4EC"/>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4"/>
          <p:cNvSpPr/>
          <p:nvPr/>
        </p:nvSpPr>
        <p:spPr>
          <a:xfrm>
            <a:off x="2101997" y="1495368"/>
            <a:ext cx="4572000" cy="2153731"/>
          </a:xfrm>
          <a:prstGeom prst="rect">
            <a:avLst/>
          </a:prstGeom>
        </p:spPr>
        <p:txBody>
          <a:bodyPr>
            <a:spAutoFit/>
          </a:bodyPr>
          <a:lstStyle/>
          <a:p>
            <a:pPr marL="228600" algn="just">
              <a:lnSpc>
                <a:spcPct val="107000"/>
              </a:lnSpc>
              <a:spcAft>
                <a:spcPts val="800"/>
              </a:spcAft>
            </a:pPr>
            <a:r>
              <a:rPr lang="fr-FR" sz="1800" b="0" i="0" dirty="0">
                <a:solidFill>
                  <a:schemeClr val="tx1"/>
                </a:solidFill>
                <a:effectLst/>
                <a:latin typeface="Söhne"/>
              </a:rPr>
              <a:t>« </a:t>
            </a:r>
            <a:r>
              <a:rPr lang="fr-FR" sz="1800" dirty="0" err="1">
                <a:solidFill>
                  <a:schemeClr val="tx1"/>
                </a:solidFill>
                <a:latin typeface="Söhne"/>
              </a:rPr>
              <a:t>Pet</a:t>
            </a:r>
            <a:r>
              <a:rPr lang="fr-FR" sz="1800" b="0" i="0" dirty="0" err="1">
                <a:solidFill>
                  <a:schemeClr val="tx1"/>
                </a:solidFill>
                <a:effectLst/>
                <a:latin typeface="Söhne"/>
              </a:rPr>
              <a:t>Care</a:t>
            </a:r>
            <a:r>
              <a:rPr lang="fr-FR" sz="1800" b="0" i="0" dirty="0">
                <a:solidFill>
                  <a:schemeClr val="tx1"/>
                </a:solidFill>
                <a:effectLst/>
                <a:latin typeface="Söhne"/>
              </a:rPr>
              <a:t> » envisage le déploiement d'une application mobile dédiée, offrant une accessibilité accrue. Parallèlement, l'amélioration continue de la partie web sera entreprise pour garantir une expérience utilisateur optimale et intégrer de nouvelles fonctionnalités innovantes.</a:t>
            </a:r>
            <a:endParaRPr lang="en-US" b="1"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C9DB1C3B-C16B-9ADF-13CC-5D683A8C3ACB}"/>
              </a:ext>
            </a:extLst>
          </p:cNvPr>
          <p:cNvSpPr txBox="1"/>
          <p:nvPr/>
        </p:nvSpPr>
        <p:spPr>
          <a:xfrm>
            <a:off x="3583215" y="597096"/>
            <a:ext cx="5781040" cy="584775"/>
          </a:xfrm>
          <a:prstGeom prst="rect">
            <a:avLst/>
          </a:prstGeom>
          <a:noFill/>
        </p:spPr>
        <p:txBody>
          <a:bodyPr wrap="square">
            <a:spAutoFit/>
          </a:bodyPr>
          <a:lstStyle/>
          <a:p>
            <a:r>
              <a:rPr lang="en-US" sz="3200" dirty="0">
                <a:solidFill>
                  <a:schemeClr val="bg1"/>
                </a:solidFill>
              </a:rPr>
              <a:t>Perspectives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0BC9414A-B100-590E-B79E-F93F84C96F52}"/>
              </a:ext>
            </a:extLst>
          </p:cNvPr>
          <p:cNvSpPr txBox="1"/>
          <p:nvPr/>
        </p:nvSpPr>
        <p:spPr>
          <a:xfrm>
            <a:off x="1498626" y="2045262"/>
            <a:ext cx="6504146" cy="769441"/>
          </a:xfrm>
          <a:prstGeom prst="rect">
            <a:avLst/>
          </a:prstGeom>
          <a:noFill/>
          <a:ln w="9525" cap="flat" cmpd="sng" algn="ctr">
            <a:solidFill>
              <a:srgbClr val="33CCF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4400" b="1" dirty="0">
                <a:solidFill>
                  <a:schemeClr val="bg1"/>
                </a:solidFill>
                <a:effectLst>
                  <a:outerShdw blurRad="38100" dist="38100" dir="2700000" algn="tl">
                    <a:srgbClr val="000000">
                      <a:alpha val="43137"/>
                    </a:srgbClr>
                  </a:outerShdw>
                </a:effectLst>
              </a:rPr>
              <a:t>Merci de votre attention</a:t>
            </a:r>
            <a:endParaRPr lang="fr-TN" sz="4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21611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F60FD43F-36D5-6B9D-ED16-62C5D9FEE7A6}"/>
              </a:ext>
            </a:extLst>
          </p:cNvPr>
          <p:cNvSpPr/>
          <p:nvPr/>
        </p:nvSpPr>
        <p:spPr>
          <a:xfrm>
            <a:off x="-179940" y="4059988"/>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B0F0"/>
                </a:solidFill>
              </a:rPr>
              <a:t>Conclusion et Perspectives </a:t>
            </a:r>
            <a:endParaRPr lang="en-US" dirty="0">
              <a:solidFill>
                <a:srgbClr val="00B0F0"/>
              </a:solidFill>
            </a:endParaRPr>
          </a:p>
        </p:txBody>
      </p:sp>
      <p:sp>
        <p:nvSpPr>
          <p:cNvPr id="55" name="Rectangle: Rounded Corners 54">
            <a:extLst>
              <a:ext uri="{FF2B5EF4-FFF2-40B4-BE49-F238E27FC236}">
                <a16:creationId xmlns:a16="http://schemas.microsoft.com/office/drawing/2014/main" id="{5A1BF2A7-63D5-6F1A-4862-0EBA7338EED6}"/>
              </a:ext>
            </a:extLst>
          </p:cNvPr>
          <p:cNvSpPr/>
          <p:nvPr/>
        </p:nvSpPr>
        <p:spPr>
          <a:xfrm rot="2689700">
            <a:off x="3803301" y="4043518"/>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C21F78F-0E71-436B-2880-CA2C31069686}"/>
              </a:ext>
            </a:extLst>
          </p:cNvPr>
          <p:cNvSpPr txBox="1"/>
          <p:nvPr/>
        </p:nvSpPr>
        <p:spPr>
          <a:xfrm>
            <a:off x="3822842" y="4059988"/>
            <a:ext cx="539558" cy="400110"/>
          </a:xfrm>
          <a:prstGeom prst="rect">
            <a:avLst/>
          </a:prstGeom>
          <a:noFill/>
          <a:ln>
            <a:noFill/>
          </a:ln>
        </p:spPr>
        <p:txBody>
          <a:bodyPr wrap="square" rtlCol="0">
            <a:spAutoFit/>
          </a:bodyPr>
          <a:lstStyle/>
          <a:p>
            <a:r>
              <a:rPr lang="fr-FR" sz="2000" b="1" dirty="0">
                <a:solidFill>
                  <a:schemeClr val="bg1"/>
                </a:solidFill>
              </a:rPr>
              <a:t>06</a:t>
            </a:r>
            <a:endParaRPr lang="en-US" sz="2000" b="1" dirty="0">
              <a:solidFill>
                <a:schemeClr val="bg1"/>
              </a:solidFill>
            </a:endParaRPr>
          </a:p>
        </p:txBody>
      </p:sp>
      <p:sp>
        <p:nvSpPr>
          <p:cNvPr id="51" name="Rectangle 50">
            <a:extLst>
              <a:ext uri="{FF2B5EF4-FFF2-40B4-BE49-F238E27FC236}">
                <a16:creationId xmlns:a16="http://schemas.microsoft.com/office/drawing/2014/main" id="{6F94B6E7-E69B-7FC5-908C-68428570E7DB}"/>
              </a:ext>
            </a:extLst>
          </p:cNvPr>
          <p:cNvSpPr/>
          <p:nvPr/>
        </p:nvSpPr>
        <p:spPr>
          <a:xfrm>
            <a:off x="327580" y="3550030"/>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rgbClr val="00B0F0"/>
                </a:solidFill>
              </a:rPr>
              <a:t>Réalisation</a:t>
            </a:r>
            <a:endParaRPr lang="en-US" sz="1600" dirty="0">
              <a:solidFill>
                <a:srgbClr val="00B0F0"/>
              </a:solidFill>
            </a:endParaRPr>
          </a:p>
        </p:txBody>
      </p:sp>
      <p:sp>
        <p:nvSpPr>
          <p:cNvPr id="52" name="Rectangle: Rounded Corners 51">
            <a:extLst>
              <a:ext uri="{FF2B5EF4-FFF2-40B4-BE49-F238E27FC236}">
                <a16:creationId xmlns:a16="http://schemas.microsoft.com/office/drawing/2014/main" id="{42582169-554B-E36D-2074-56D7136E5FE8}"/>
              </a:ext>
            </a:extLst>
          </p:cNvPr>
          <p:cNvSpPr/>
          <p:nvPr/>
        </p:nvSpPr>
        <p:spPr>
          <a:xfrm rot="2689700">
            <a:off x="4310821" y="3533560"/>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6A7FD766-9886-5D83-ABBD-3F1ED84AFE73}"/>
              </a:ext>
            </a:extLst>
          </p:cNvPr>
          <p:cNvSpPr txBox="1"/>
          <p:nvPr/>
        </p:nvSpPr>
        <p:spPr>
          <a:xfrm>
            <a:off x="4330362" y="3550030"/>
            <a:ext cx="539558" cy="400110"/>
          </a:xfrm>
          <a:prstGeom prst="rect">
            <a:avLst/>
          </a:prstGeom>
          <a:noFill/>
          <a:ln>
            <a:noFill/>
          </a:ln>
        </p:spPr>
        <p:txBody>
          <a:bodyPr wrap="square" rtlCol="0">
            <a:spAutoFit/>
          </a:bodyPr>
          <a:lstStyle/>
          <a:p>
            <a:r>
              <a:rPr lang="fr-FR" sz="2000" b="1" dirty="0">
                <a:solidFill>
                  <a:schemeClr val="bg1"/>
                </a:solidFill>
              </a:rPr>
              <a:t>05</a:t>
            </a:r>
            <a:endParaRPr lang="en-US" sz="2000" b="1" dirty="0">
              <a:solidFill>
                <a:schemeClr val="bg1"/>
              </a:solidFill>
            </a:endParaRPr>
          </a:p>
        </p:txBody>
      </p:sp>
      <p:sp>
        <p:nvSpPr>
          <p:cNvPr id="48" name="Rectangle 47">
            <a:extLst>
              <a:ext uri="{FF2B5EF4-FFF2-40B4-BE49-F238E27FC236}">
                <a16:creationId xmlns:a16="http://schemas.microsoft.com/office/drawing/2014/main" id="{CD8B74A0-EEBB-1D43-9528-5687B929A576}"/>
              </a:ext>
            </a:extLst>
          </p:cNvPr>
          <p:cNvSpPr/>
          <p:nvPr/>
        </p:nvSpPr>
        <p:spPr>
          <a:xfrm>
            <a:off x="327581" y="3015390"/>
            <a:ext cx="4602672"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B0F0"/>
                </a:solidFill>
              </a:rPr>
              <a:t>Architecture et </a:t>
            </a:r>
            <a:r>
              <a:rPr lang="en-US" sz="1600" dirty="0" err="1">
                <a:solidFill>
                  <a:srgbClr val="00B0F0"/>
                </a:solidFill>
              </a:rPr>
              <a:t>Méthodologie</a:t>
            </a:r>
            <a:r>
              <a:rPr lang="en-US" sz="1600" dirty="0">
                <a:solidFill>
                  <a:srgbClr val="00B0F0"/>
                </a:solidFill>
              </a:rPr>
              <a:t> </a:t>
            </a:r>
            <a:r>
              <a:rPr lang="en-US" sz="1600" dirty="0" err="1">
                <a:solidFill>
                  <a:srgbClr val="00B0F0"/>
                </a:solidFill>
              </a:rPr>
              <a:t>adoptée</a:t>
            </a:r>
            <a:endParaRPr lang="en-US" sz="1200" dirty="0">
              <a:solidFill>
                <a:srgbClr val="00B0F0"/>
              </a:solidFill>
            </a:endParaRPr>
          </a:p>
        </p:txBody>
      </p:sp>
      <p:sp>
        <p:nvSpPr>
          <p:cNvPr id="49" name="Rectangle: Rounded Corners 48">
            <a:extLst>
              <a:ext uri="{FF2B5EF4-FFF2-40B4-BE49-F238E27FC236}">
                <a16:creationId xmlns:a16="http://schemas.microsoft.com/office/drawing/2014/main" id="{48F47F91-A9E8-71D0-913D-2365AEABC8F2}"/>
              </a:ext>
            </a:extLst>
          </p:cNvPr>
          <p:cNvSpPr/>
          <p:nvPr/>
        </p:nvSpPr>
        <p:spPr>
          <a:xfrm rot="2689700">
            <a:off x="4691636" y="2998920"/>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88E949D2-1CFF-9A34-70EE-4BF797DD559F}"/>
              </a:ext>
            </a:extLst>
          </p:cNvPr>
          <p:cNvSpPr txBox="1"/>
          <p:nvPr/>
        </p:nvSpPr>
        <p:spPr>
          <a:xfrm>
            <a:off x="4711177" y="3015390"/>
            <a:ext cx="539558" cy="400110"/>
          </a:xfrm>
          <a:prstGeom prst="rect">
            <a:avLst/>
          </a:prstGeom>
          <a:noFill/>
          <a:ln>
            <a:noFill/>
          </a:ln>
        </p:spPr>
        <p:txBody>
          <a:bodyPr wrap="square" rtlCol="0">
            <a:spAutoFit/>
          </a:bodyPr>
          <a:lstStyle/>
          <a:p>
            <a:r>
              <a:rPr lang="fr-FR" sz="2000" b="1" dirty="0">
                <a:solidFill>
                  <a:schemeClr val="bg1"/>
                </a:solidFill>
              </a:rPr>
              <a:t>04</a:t>
            </a:r>
            <a:endParaRPr lang="en-US" sz="2000" b="1" dirty="0">
              <a:solidFill>
                <a:schemeClr val="bg1"/>
              </a:solidFill>
            </a:endParaRPr>
          </a:p>
        </p:txBody>
      </p:sp>
      <p:sp>
        <p:nvSpPr>
          <p:cNvPr id="45" name="Rectangle 44">
            <a:extLst>
              <a:ext uri="{FF2B5EF4-FFF2-40B4-BE49-F238E27FC236}">
                <a16:creationId xmlns:a16="http://schemas.microsoft.com/office/drawing/2014/main" id="{EBA2A149-A116-0B75-042E-3CE87F2B3EA0}"/>
              </a:ext>
            </a:extLst>
          </p:cNvPr>
          <p:cNvSpPr/>
          <p:nvPr/>
        </p:nvSpPr>
        <p:spPr>
          <a:xfrm>
            <a:off x="3974579" y="1992199"/>
            <a:ext cx="4721079"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700" dirty="0">
                <a:solidFill>
                  <a:srgbClr val="00B0F0"/>
                </a:solidFill>
              </a:rPr>
              <a:t>      Analyse des besoins et Conception</a:t>
            </a:r>
            <a:endParaRPr lang="en-US" sz="1700" dirty="0">
              <a:solidFill>
                <a:srgbClr val="00B0F0"/>
              </a:solidFill>
            </a:endParaRPr>
          </a:p>
        </p:txBody>
      </p:sp>
      <p:sp>
        <p:nvSpPr>
          <p:cNvPr id="46" name="Rectangle: Rounded Corners 45">
            <a:extLst>
              <a:ext uri="{FF2B5EF4-FFF2-40B4-BE49-F238E27FC236}">
                <a16:creationId xmlns:a16="http://schemas.microsoft.com/office/drawing/2014/main" id="{5BB5ACDA-5026-7333-DA37-F4BB61EC84B9}"/>
              </a:ext>
            </a:extLst>
          </p:cNvPr>
          <p:cNvSpPr/>
          <p:nvPr/>
        </p:nvSpPr>
        <p:spPr>
          <a:xfrm rot="2689700">
            <a:off x="8457042" y="1975729"/>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D4DC14F-F470-82E5-E0CC-EEC0CBF32823}"/>
              </a:ext>
            </a:extLst>
          </p:cNvPr>
          <p:cNvSpPr txBox="1"/>
          <p:nvPr/>
        </p:nvSpPr>
        <p:spPr>
          <a:xfrm>
            <a:off x="8476583" y="1992199"/>
            <a:ext cx="539558" cy="400110"/>
          </a:xfrm>
          <a:prstGeom prst="rect">
            <a:avLst/>
          </a:prstGeom>
          <a:noFill/>
          <a:ln>
            <a:noFill/>
          </a:ln>
        </p:spPr>
        <p:txBody>
          <a:bodyPr wrap="square" rtlCol="0">
            <a:spAutoFit/>
          </a:bodyPr>
          <a:lstStyle/>
          <a:p>
            <a:r>
              <a:rPr lang="fr-FR" sz="2000" b="1" dirty="0">
                <a:solidFill>
                  <a:schemeClr val="bg1"/>
                </a:solidFill>
              </a:rPr>
              <a:t>03</a:t>
            </a:r>
            <a:endParaRPr lang="en-US" sz="2000" b="1" dirty="0">
              <a:solidFill>
                <a:schemeClr val="bg1"/>
              </a:solidFill>
            </a:endParaRPr>
          </a:p>
        </p:txBody>
      </p:sp>
      <p:sp>
        <p:nvSpPr>
          <p:cNvPr id="42" name="Rectangle 41">
            <a:extLst>
              <a:ext uri="{FF2B5EF4-FFF2-40B4-BE49-F238E27FC236}">
                <a16:creationId xmlns:a16="http://schemas.microsoft.com/office/drawing/2014/main" id="{ACFF4A04-8CF6-0BC0-8A25-DAD7EE5CB75F}"/>
              </a:ext>
            </a:extLst>
          </p:cNvPr>
          <p:cNvSpPr/>
          <p:nvPr/>
        </p:nvSpPr>
        <p:spPr>
          <a:xfrm>
            <a:off x="3139806" y="1428605"/>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B0F0"/>
                </a:solidFill>
              </a:rPr>
              <a:t>Etude </a:t>
            </a:r>
            <a:r>
              <a:rPr lang="en-US" sz="2000" dirty="0" err="1">
                <a:solidFill>
                  <a:srgbClr val="00B0F0"/>
                </a:solidFill>
              </a:rPr>
              <a:t>préalable</a:t>
            </a:r>
            <a:endParaRPr lang="en-US" sz="1600" dirty="0">
              <a:solidFill>
                <a:srgbClr val="00B0F0"/>
              </a:solidFill>
            </a:endParaRPr>
          </a:p>
        </p:txBody>
      </p:sp>
      <p:sp>
        <p:nvSpPr>
          <p:cNvPr id="43" name="Rectangle: Rounded Corners 42">
            <a:extLst>
              <a:ext uri="{FF2B5EF4-FFF2-40B4-BE49-F238E27FC236}">
                <a16:creationId xmlns:a16="http://schemas.microsoft.com/office/drawing/2014/main" id="{CDCF1855-F8E9-1988-ABED-60B0786A0392}"/>
              </a:ext>
            </a:extLst>
          </p:cNvPr>
          <p:cNvSpPr/>
          <p:nvPr/>
        </p:nvSpPr>
        <p:spPr>
          <a:xfrm rot="2689700">
            <a:off x="7123047" y="1412135"/>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8BACA9C-C327-0676-6F63-6930B8706156}"/>
              </a:ext>
            </a:extLst>
          </p:cNvPr>
          <p:cNvSpPr txBox="1"/>
          <p:nvPr/>
        </p:nvSpPr>
        <p:spPr>
          <a:xfrm>
            <a:off x="7142588" y="1428605"/>
            <a:ext cx="539558" cy="400110"/>
          </a:xfrm>
          <a:prstGeom prst="rect">
            <a:avLst/>
          </a:prstGeom>
          <a:noFill/>
          <a:ln>
            <a:noFill/>
          </a:ln>
        </p:spPr>
        <p:txBody>
          <a:bodyPr wrap="square" rtlCol="0">
            <a:spAutoFit/>
          </a:bodyPr>
          <a:lstStyle/>
          <a:p>
            <a:r>
              <a:rPr lang="fr-FR" sz="2000" b="1" dirty="0">
                <a:solidFill>
                  <a:schemeClr val="bg1"/>
                </a:solidFill>
              </a:rPr>
              <a:t>02</a:t>
            </a:r>
            <a:endParaRPr lang="en-US" sz="2000" b="1" dirty="0">
              <a:solidFill>
                <a:schemeClr val="bg1"/>
              </a:solidFill>
            </a:endParaRPr>
          </a:p>
        </p:txBody>
      </p:sp>
      <p:sp>
        <p:nvSpPr>
          <p:cNvPr id="27" name="Rectangle 26">
            <a:extLst>
              <a:ext uri="{FF2B5EF4-FFF2-40B4-BE49-F238E27FC236}">
                <a16:creationId xmlns:a16="http://schemas.microsoft.com/office/drawing/2014/main" id="{DCF87817-9480-D2C7-07C3-AB1AC72C9707}"/>
              </a:ext>
            </a:extLst>
          </p:cNvPr>
          <p:cNvSpPr/>
          <p:nvPr/>
        </p:nvSpPr>
        <p:spPr>
          <a:xfrm>
            <a:off x="2113262" y="832209"/>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B0F0"/>
                </a:solidFill>
              </a:rPr>
              <a:t>           </a:t>
            </a:r>
            <a:r>
              <a:rPr lang="en-US" sz="1800" dirty="0" err="1">
                <a:solidFill>
                  <a:srgbClr val="00B0F0"/>
                </a:solidFill>
              </a:rPr>
              <a:t>Contexte</a:t>
            </a:r>
            <a:r>
              <a:rPr lang="en-US" sz="1800" dirty="0">
                <a:solidFill>
                  <a:srgbClr val="00B0F0"/>
                </a:solidFill>
              </a:rPr>
              <a:t> </a:t>
            </a:r>
            <a:r>
              <a:rPr lang="en-US" sz="1800" dirty="0" err="1">
                <a:solidFill>
                  <a:srgbClr val="00B0F0"/>
                </a:solidFill>
              </a:rPr>
              <a:t>général</a:t>
            </a:r>
            <a:endParaRPr lang="en-US" sz="1800" dirty="0">
              <a:solidFill>
                <a:srgbClr val="00B0F0"/>
              </a:solidFill>
            </a:endParaRPr>
          </a:p>
        </p:txBody>
      </p:sp>
      <p:sp>
        <p:nvSpPr>
          <p:cNvPr id="28" name="Rectangle: Rounded Corners 27">
            <a:extLst>
              <a:ext uri="{FF2B5EF4-FFF2-40B4-BE49-F238E27FC236}">
                <a16:creationId xmlns:a16="http://schemas.microsoft.com/office/drawing/2014/main" id="{3DE2E3E6-7AB6-1133-AD9C-4A37843DADA5}"/>
              </a:ext>
            </a:extLst>
          </p:cNvPr>
          <p:cNvSpPr/>
          <p:nvPr/>
        </p:nvSpPr>
        <p:spPr>
          <a:xfrm rot="2689700">
            <a:off x="6096503" y="815739"/>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C7EFF5E-F80D-E18B-47C9-E18CC52D0A50}"/>
              </a:ext>
            </a:extLst>
          </p:cNvPr>
          <p:cNvSpPr txBox="1"/>
          <p:nvPr/>
        </p:nvSpPr>
        <p:spPr>
          <a:xfrm>
            <a:off x="6116044" y="832209"/>
            <a:ext cx="539558" cy="350597"/>
          </a:xfrm>
          <a:prstGeom prst="rect">
            <a:avLst/>
          </a:prstGeom>
          <a:noFill/>
          <a:ln>
            <a:noFill/>
          </a:ln>
        </p:spPr>
        <p:txBody>
          <a:bodyPr wrap="square" rtlCol="0">
            <a:spAutoFit/>
          </a:bodyPr>
          <a:lstStyle/>
          <a:p>
            <a:r>
              <a:rPr lang="fr-FR" sz="2000" b="1" dirty="0">
                <a:solidFill>
                  <a:schemeClr val="bg1"/>
                </a:solidFill>
              </a:rPr>
              <a:t>01</a:t>
            </a:r>
            <a:endParaRPr lang="en-US" sz="2000" b="1" dirty="0">
              <a:solidFill>
                <a:schemeClr val="bg1"/>
              </a:solidFill>
            </a:endParaRPr>
          </a:p>
        </p:txBody>
      </p:sp>
      <p:sp>
        <p:nvSpPr>
          <p:cNvPr id="21" name="Rectangle 20">
            <a:extLst>
              <a:ext uri="{FF2B5EF4-FFF2-40B4-BE49-F238E27FC236}">
                <a16:creationId xmlns:a16="http://schemas.microsoft.com/office/drawing/2014/main" id="{6D534533-8236-C088-8FD7-0EE0731F5950}"/>
              </a:ext>
            </a:extLst>
          </p:cNvPr>
          <p:cNvSpPr/>
          <p:nvPr/>
        </p:nvSpPr>
        <p:spPr>
          <a:xfrm>
            <a:off x="-1254310" y="646866"/>
            <a:ext cx="4196619" cy="3849767"/>
          </a:xfrm>
          <a:prstGeom prst="rect">
            <a:avLst/>
          </a:prstGeom>
          <a:gradFill flip="none" rotWithShape="1">
            <a:gsLst>
              <a:gs pos="0">
                <a:srgbClr val="00CCFF"/>
              </a:gs>
              <a:gs pos="100000">
                <a:srgbClr val="002060"/>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CADDBD80-C2A7-119D-4655-6C31EBA55D00}"/>
              </a:ext>
            </a:extLst>
          </p:cNvPr>
          <p:cNvSpPr/>
          <p:nvPr/>
        </p:nvSpPr>
        <p:spPr>
          <a:xfrm rot="2689700">
            <a:off x="1023982" y="969021"/>
            <a:ext cx="3328275" cy="3348429"/>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0FD301B-BDC8-BA33-76BA-0481AB86C791}"/>
              </a:ext>
            </a:extLst>
          </p:cNvPr>
          <p:cNvSpPr/>
          <p:nvPr/>
        </p:nvSpPr>
        <p:spPr>
          <a:xfrm rot="2689700">
            <a:off x="1411402" y="1346567"/>
            <a:ext cx="2572710" cy="2593335"/>
          </a:xfrm>
          <a:prstGeom prst="roundRect">
            <a:avLst/>
          </a:prstGeom>
          <a:solidFill>
            <a:schemeClr val="bg1">
              <a:alpha val="99000"/>
            </a:schemeClr>
          </a:solidFill>
          <a:ln>
            <a:noFill/>
          </a:ln>
          <a:effectLst>
            <a:outerShdw sx="110000" sy="110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D94E4F4-95AC-C43E-3B5C-9ACBFC3441D8}"/>
              </a:ext>
            </a:extLst>
          </p:cNvPr>
          <p:cNvSpPr txBox="1"/>
          <p:nvPr/>
        </p:nvSpPr>
        <p:spPr>
          <a:xfrm>
            <a:off x="1851326" y="2156251"/>
            <a:ext cx="4816439" cy="830997"/>
          </a:xfrm>
          <a:prstGeom prst="rect">
            <a:avLst/>
          </a:prstGeom>
          <a:noFill/>
        </p:spPr>
        <p:txBody>
          <a:bodyPr wrap="square" rtlCol="0">
            <a:spAutoFit/>
          </a:bodyPr>
          <a:lstStyle/>
          <a:p>
            <a:r>
              <a:rPr lang="fr-FR" sz="4800" b="1" dirty="0">
                <a:solidFill>
                  <a:srgbClr val="00B0F0"/>
                </a:solidFill>
                <a:latin typeface="72 Black" panose="020B0A04030603020204" pitchFamily="34" charset="0"/>
                <a:cs typeface="72 Black" panose="020B0A04030603020204" pitchFamily="34" charset="0"/>
              </a:rPr>
              <a:t>Plan</a:t>
            </a:r>
            <a:endParaRPr lang="en-US" sz="1800" b="1" dirty="0">
              <a:solidFill>
                <a:srgbClr val="00B0F0"/>
              </a:solidFill>
              <a:latin typeface="72 Black" panose="020B0A04030603020204" pitchFamily="34" charset="0"/>
              <a:cs typeface="72 Black" panose="020B0A04030603020204" pitchFamily="34" charset="0"/>
            </a:endParaRPr>
          </a:p>
        </p:txBody>
      </p:sp>
    </p:spTree>
    <p:extLst>
      <p:ext uri="{BB962C8B-B14F-4D97-AF65-F5344CB8AC3E}">
        <p14:creationId xmlns:p14="http://schemas.microsoft.com/office/powerpoint/2010/main" val="6490431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F60FD43F-36D5-6B9D-ED16-62C5D9FEE7A6}"/>
              </a:ext>
            </a:extLst>
          </p:cNvPr>
          <p:cNvSpPr/>
          <p:nvPr/>
        </p:nvSpPr>
        <p:spPr>
          <a:xfrm>
            <a:off x="-179940" y="4059988"/>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B0F0"/>
                </a:solidFill>
              </a:rPr>
              <a:t>Conclusion et Perspectives </a:t>
            </a:r>
            <a:endParaRPr lang="en-US" dirty="0">
              <a:solidFill>
                <a:srgbClr val="00B0F0"/>
              </a:solidFill>
            </a:endParaRPr>
          </a:p>
        </p:txBody>
      </p:sp>
      <p:sp>
        <p:nvSpPr>
          <p:cNvPr id="55" name="Rectangle: Rounded Corners 54">
            <a:extLst>
              <a:ext uri="{FF2B5EF4-FFF2-40B4-BE49-F238E27FC236}">
                <a16:creationId xmlns:a16="http://schemas.microsoft.com/office/drawing/2014/main" id="{5A1BF2A7-63D5-6F1A-4862-0EBA7338EED6}"/>
              </a:ext>
            </a:extLst>
          </p:cNvPr>
          <p:cNvSpPr/>
          <p:nvPr/>
        </p:nvSpPr>
        <p:spPr>
          <a:xfrm rot="2689700">
            <a:off x="3803301" y="4043518"/>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C21F78F-0E71-436B-2880-CA2C31069686}"/>
              </a:ext>
            </a:extLst>
          </p:cNvPr>
          <p:cNvSpPr txBox="1"/>
          <p:nvPr/>
        </p:nvSpPr>
        <p:spPr>
          <a:xfrm>
            <a:off x="3822842" y="4059988"/>
            <a:ext cx="539558" cy="400110"/>
          </a:xfrm>
          <a:prstGeom prst="rect">
            <a:avLst/>
          </a:prstGeom>
          <a:noFill/>
          <a:ln>
            <a:noFill/>
          </a:ln>
        </p:spPr>
        <p:txBody>
          <a:bodyPr wrap="square" rtlCol="0">
            <a:spAutoFit/>
          </a:bodyPr>
          <a:lstStyle/>
          <a:p>
            <a:r>
              <a:rPr lang="fr-FR" sz="2000" b="1" dirty="0">
                <a:solidFill>
                  <a:schemeClr val="bg1"/>
                </a:solidFill>
              </a:rPr>
              <a:t>06</a:t>
            </a:r>
            <a:endParaRPr lang="en-US" sz="2000" b="1" dirty="0">
              <a:solidFill>
                <a:schemeClr val="bg1"/>
              </a:solidFill>
            </a:endParaRPr>
          </a:p>
        </p:txBody>
      </p:sp>
      <p:sp>
        <p:nvSpPr>
          <p:cNvPr id="51" name="Rectangle 50">
            <a:extLst>
              <a:ext uri="{FF2B5EF4-FFF2-40B4-BE49-F238E27FC236}">
                <a16:creationId xmlns:a16="http://schemas.microsoft.com/office/drawing/2014/main" id="{6F94B6E7-E69B-7FC5-908C-68428570E7DB}"/>
              </a:ext>
            </a:extLst>
          </p:cNvPr>
          <p:cNvSpPr/>
          <p:nvPr/>
        </p:nvSpPr>
        <p:spPr>
          <a:xfrm>
            <a:off x="327580" y="3550030"/>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rgbClr val="00B0F0"/>
                </a:solidFill>
              </a:rPr>
              <a:t>Réalisation</a:t>
            </a:r>
            <a:endParaRPr lang="en-US" sz="1600" dirty="0">
              <a:solidFill>
                <a:srgbClr val="00B0F0"/>
              </a:solidFill>
            </a:endParaRPr>
          </a:p>
        </p:txBody>
      </p:sp>
      <p:sp>
        <p:nvSpPr>
          <p:cNvPr id="52" name="Rectangle: Rounded Corners 51">
            <a:extLst>
              <a:ext uri="{FF2B5EF4-FFF2-40B4-BE49-F238E27FC236}">
                <a16:creationId xmlns:a16="http://schemas.microsoft.com/office/drawing/2014/main" id="{42582169-554B-E36D-2074-56D7136E5FE8}"/>
              </a:ext>
            </a:extLst>
          </p:cNvPr>
          <p:cNvSpPr/>
          <p:nvPr/>
        </p:nvSpPr>
        <p:spPr>
          <a:xfrm rot="2689700">
            <a:off x="4310821" y="3533560"/>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6A7FD766-9886-5D83-ABBD-3F1ED84AFE73}"/>
              </a:ext>
            </a:extLst>
          </p:cNvPr>
          <p:cNvSpPr txBox="1"/>
          <p:nvPr/>
        </p:nvSpPr>
        <p:spPr>
          <a:xfrm>
            <a:off x="4330362" y="3550030"/>
            <a:ext cx="539558" cy="400110"/>
          </a:xfrm>
          <a:prstGeom prst="rect">
            <a:avLst/>
          </a:prstGeom>
          <a:noFill/>
          <a:ln>
            <a:noFill/>
          </a:ln>
        </p:spPr>
        <p:txBody>
          <a:bodyPr wrap="square" rtlCol="0">
            <a:spAutoFit/>
          </a:bodyPr>
          <a:lstStyle/>
          <a:p>
            <a:r>
              <a:rPr lang="fr-FR" sz="2000" b="1" dirty="0">
                <a:solidFill>
                  <a:schemeClr val="bg1"/>
                </a:solidFill>
              </a:rPr>
              <a:t>05</a:t>
            </a:r>
            <a:endParaRPr lang="en-US" sz="2000" b="1" dirty="0">
              <a:solidFill>
                <a:schemeClr val="bg1"/>
              </a:solidFill>
            </a:endParaRPr>
          </a:p>
        </p:txBody>
      </p:sp>
      <p:sp>
        <p:nvSpPr>
          <p:cNvPr id="48" name="Rectangle 47">
            <a:extLst>
              <a:ext uri="{FF2B5EF4-FFF2-40B4-BE49-F238E27FC236}">
                <a16:creationId xmlns:a16="http://schemas.microsoft.com/office/drawing/2014/main" id="{CD8B74A0-EEBB-1D43-9528-5687B929A576}"/>
              </a:ext>
            </a:extLst>
          </p:cNvPr>
          <p:cNvSpPr/>
          <p:nvPr/>
        </p:nvSpPr>
        <p:spPr>
          <a:xfrm>
            <a:off x="4082827" y="2966925"/>
            <a:ext cx="4602672"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B0F0"/>
                </a:solidFill>
              </a:rPr>
              <a:t>Architecture et </a:t>
            </a:r>
            <a:r>
              <a:rPr lang="en-US" sz="1600" dirty="0" err="1">
                <a:solidFill>
                  <a:srgbClr val="00B0F0"/>
                </a:solidFill>
              </a:rPr>
              <a:t>Méthodologie</a:t>
            </a:r>
            <a:r>
              <a:rPr lang="en-US" sz="1600" dirty="0">
                <a:solidFill>
                  <a:srgbClr val="00B0F0"/>
                </a:solidFill>
              </a:rPr>
              <a:t> </a:t>
            </a:r>
            <a:r>
              <a:rPr lang="en-US" sz="1600" dirty="0" err="1">
                <a:solidFill>
                  <a:srgbClr val="00B0F0"/>
                </a:solidFill>
              </a:rPr>
              <a:t>adoptée</a:t>
            </a:r>
            <a:endParaRPr lang="en-US" sz="1200" dirty="0">
              <a:solidFill>
                <a:srgbClr val="00B0F0"/>
              </a:solidFill>
            </a:endParaRPr>
          </a:p>
        </p:txBody>
      </p:sp>
      <p:sp>
        <p:nvSpPr>
          <p:cNvPr id="49" name="Rectangle: Rounded Corners 48">
            <a:extLst>
              <a:ext uri="{FF2B5EF4-FFF2-40B4-BE49-F238E27FC236}">
                <a16:creationId xmlns:a16="http://schemas.microsoft.com/office/drawing/2014/main" id="{48F47F91-A9E8-71D0-913D-2365AEABC8F2}"/>
              </a:ext>
            </a:extLst>
          </p:cNvPr>
          <p:cNvSpPr/>
          <p:nvPr/>
        </p:nvSpPr>
        <p:spPr>
          <a:xfrm rot="2689700">
            <a:off x="8446882" y="2950455"/>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88E949D2-1CFF-9A34-70EE-4BF797DD559F}"/>
              </a:ext>
            </a:extLst>
          </p:cNvPr>
          <p:cNvSpPr txBox="1"/>
          <p:nvPr/>
        </p:nvSpPr>
        <p:spPr>
          <a:xfrm>
            <a:off x="8466423" y="2966925"/>
            <a:ext cx="539558" cy="400110"/>
          </a:xfrm>
          <a:prstGeom prst="rect">
            <a:avLst/>
          </a:prstGeom>
          <a:noFill/>
          <a:ln>
            <a:noFill/>
          </a:ln>
        </p:spPr>
        <p:txBody>
          <a:bodyPr wrap="square" rtlCol="0">
            <a:spAutoFit/>
          </a:bodyPr>
          <a:lstStyle/>
          <a:p>
            <a:r>
              <a:rPr lang="fr-FR" sz="2000" b="1" dirty="0">
                <a:solidFill>
                  <a:schemeClr val="bg1"/>
                </a:solidFill>
              </a:rPr>
              <a:t>04</a:t>
            </a:r>
            <a:endParaRPr lang="en-US" sz="2000" b="1" dirty="0">
              <a:solidFill>
                <a:schemeClr val="bg1"/>
              </a:solidFill>
            </a:endParaRPr>
          </a:p>
        </p:txBody>
      </p:sp>
      <p:sp>
        <p:nvSpPr>
          <p:cNvPr id="45" name="Rectangle 44">
            <a:extLst>
              <a:ext uri="{FF2B5EF4-FFF2-40B4-BE49-F238E27FC236}">
                <a16:creationId xmlns:a16="http://schemas.microsoft.com/office/drawing/2014/main" id="{EBA2A149-A116-0B75-042E-3CE87F2B3EA0}"/>
              </a:ext>
            </a:extLst>
          </p:cNvPr>
          <p:cNvSpPr/>
          <p:nvPr/>
        </p:nvSpPr>
        <p:spPr>
          <a:xfrm>
            <a:off x="3974579" y="1992199"/>
            <a:ext cx="4721079"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700" dirty="0">
                <a:solidFill>
                  <a:srgbClr val="00B0F0"/>
                </a:solidFill>
              </a:rPr>
              <a:t>      Analyse des besoins et Conception</a:t>
            </a:r>
            <a:endParaRPr lang="en-US" sz="1700" dirty="0">
              <a:solidFill>
                <a:srgbClr val="00B0F0"/>
              </a:solidFill>
            </a:endParaRPr>
          </a:p>
        </p:txBody>
      </p:sp>
      <p:sp>
        <p:nvSpPr>
          <p:cNvPr id="46" name="Rectangle: Rounded Corners 45">
            <a:extLst>
              <a:ext uri="{FF2B5EF4-FFF2-40B4-BE49-F238E27FC236}">
                <a16:creationId xmlns:a16="http://schemas.microsoft.com/office/drawing/2014/main" id="{5BB5ACDA-5026-7333-DA37-F4BB61EC84B9}"/>
              </a:ext>
            </a:extLst>
          </p:cNvPr>
          <p:cNvSpPr/>
          <p:nvPr/>
        </p:nvSpPr>
        <p:spPr>
          <a:xfrm rot="2689700">
            <a:off x="8457042" y="1975729"/>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D4DC14F-F470-82E5-E0CC-EEC0CBF32823}"/>
              </a:ext>
            </a:extLst>
          </p:cNvPr>
          <p:cNvSpPr txBox="1"/>
          <p:nvPr/>
        </p:nvSpPr>
        <p:spPr>
          <a:xfrm>
            <a:off x="8476583" y="1992199"/>
            <a:ext cx="539558" cy="400110"/>
          </a:xfrm>
          <a:prstGeom prst="rect">
            <a:avLst/>
          </a:prstGeom>
          <a:noFill/>
          <a:ln>
            <a:noFill/>
          </a:ln>
        </p:spPr>
        <p:txBody>
          <a:bodyPr wrap="square" rtlCol="0">
            <a:spAutoFit/>
          </a:bodyPr>
          <a:lstStyle/>
          <a:p>
            <a:r>
              <a:rPr lang="fr-FR" sz="2000" b="1" dirty="0">
                <a:solidFill>
                  <a:schemeClr val="bg1"/>
                </a:solidFill>
              </a:rPr>
              <a:t>03</a:t>
            </a:r>
            <a:endParaRPr lang="en-US" sz="2000" b="1" dirty="0">
              <a:solidFill>
                <a:schemeClr val="bg1"/>
              </a:solidFill>
            </a:endParaRPr>
          </a:p>
        </p:txBody>
      </p:sp>
      <p:sp>
        <p:nvSpPr>
          <p:cNvPr id="42" name="Rectangle 41">
            <a:extLst>
              <a:ext uri="{FF2B5EF4-FFF2-40B4-BE49-F238E27FC236}">
                <a16:creationId xmlns:a16="http://schemas.microsoft.com/office/drawing/2014/main" id="{ACFF4A04-8CF6-0BC0-8A25-DAD7EE5CB75F}"/>
              </a:ext>
            </a:extLst>
          </p:cNvPr>
          <p:cNvSpPr/>
          <p:nvPr/>
        </p:nvSpPr>
        <p:spPr>
          <a:xfrm>
            <a:off x="3139806" y="1428605"/>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B0F0"/>
                </a:solidFill>
              </a:rPr>
              <a:t>Etude </a:t>
            </a:r>
            <a:r>
              <a:rPr lang="en-US" sz="2000" dirty="0" err="1">
                <a:solidFill>
                  <a:srgbClr val="00B0F0"/>
                </a:solidFill>
              </a:rPr>
              <a:t>préalable</a:t>
            </a:r>
            <a:endParaRPr lang="en-US" sz="1600" dirty="0">
              <a:solidFill>
                <a:srgbClr val="00B0F0"/>
              </a:solidFill>
            </a:endParaRPr>
          </a:p>
        </p:txBody>
      </p:sp>
      <p:sp>
        <p:nvSpPr>
          <p:cNvPr id="43" name="Rectangle: Rounded Corners 42">
            <a:extLst>
              <a:ext uri="{FF2B5EF4-FFF2-40B4-BE49-F238E27FC236}">
                <a16:creationId xmlns:a16="http://schemas.microsoft.com/office/drawing/2014/main" id="{CDCF1855-F8E9-1988-ABED-60B0786A0392}"/>
              </a:ext>
            </a:extLst>
          </p:cNvPr>
          <p:cNvSpPr/>
          <p:nvPr/>
        </p:nvSpPr>
        <p:spPr>
          <a:xfrm rot="2689700">
            <a:off x="7123047" y="1412135"/>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8BACA9C-C327-0676-6F63-6930B8706156}"/>
              </a:ext>
            </a:extLst>
          </p:cNvPr>
          <p:cNvSpPr txBox="1"/>
          <p:nvPr/>
        </p:nvSpPr>
        <p:spPr>
          <a:xfrm>
            <a:off x="7142588" y="1428605"/>
            <a:ext cx="539558" cy="400110"/>
          </a:xfrm>
          <a:prstGeom prst="rect">
            <a:avLst/>
          </a:prstGeom>
          <a:noFill/>
          <a:ln>
            <a:noFill/>
          </a:ln>
        </p:spPr>
        <p:txBody>
          <a:bodyPr wrap="square" rtlCol="0">
            <a:spAutoFit/>
          </a:bodyPr>
          <a:lstStyle/>
          <a:p>
            <a:r>
              <a:rPr lang="fr-FR" sz="2000" b="1" dirty="0">
                <a:solidFill>
                  <a:schemeClr val="bg1"/>
                </a:solidFill>
              </a:rPr>
              <a:t>02</a:t>
            </a:r>
            <a:endParaRPr lang="en-US" sz="2000" b="1" dirty="0">
              <a:solidFill>
                <a:schemeClr val="bg1"/>
              </a:solidFill>
            </a:endParaRPr>
          </a:p>
        </p:txBody>
      </p:sp>
      <p:sp>
        <p:nvSpPr>
          <p:cNvPr id="27" name="Rectangle 26">
            <a:extLst>
              <a:ext uri="{FF2B5EF4-FFF2-40B4-BE49-F238E27FC236}">
                <a16:creationId xmlns:a16="http://schemas.microsoft.com/office/drawing/2014/main" id="{DCF87817-9480-D2C7-07C3-AB1AC72C9707}"/>
              </a:ext>
            </a:extLst>
          </p:cNvPr>
          <p:cNvSpPr/>
          <p:nvPr/>
        </p:nvSpPr>
        <p:spPr>
          <a:xfrm>
            <a:off x="2113262" y="832209"/>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B0F0"/>
                </a:solidFill>
              </a:rPr>
              <a:t>           </a:t>
            </a:r>
            <a:r>
              <a:rPr lang="en-US" sz="1800" dirty="0" err="1">
                <a:solidFill>
                  <a:srgbClr val="00B0F0"/>
                </a:solidFill>
              </a:rPr>
              <a:t>Contexte</a:t>
            </a:r>
            <a:r>
              <a:rPr lang="en-US" sz="1800" dirty="0">
                <a:solidFill>
                  <a:srgbClr val="00B0F0"/>
                </a:solidFill>
              </a:rPr>
              <a:t> </a:t>
            </a:r>
            <a:r>
              <a:rPr lang="en-US" sz="1800" dirty="0" err="1">
                <a:solidFill>
                  <a:srgbClr val="00B0F0"/>
                </a:solidFill>
              </a:rPr>
              <a:t>général</a:t>
            </a:r>
            <a:endParaRPr lang="en-US" sz="1800" dirty="0">
              <a:solidFill>
                <a:srgbClr val="00B0F0"/>
              </a:solidFill>
            </a:endParaRPr>
          </a:p>
        </p:txBody>
      </p:sp>
      <p:sp>
        <p:nvSpPr>
          <p:cNvPr id="28" name="Rectangle: Rounded Corners 27">
            <a:extLst>
              <a:ext uri="{FF2B5EF4-FFF2-40B4-BE49-F238E27FC236}">
                <a16:creationId xmlns:a16="http://schemas.microsoft.com/office/drawing/2014/main" id="{3DE2E3E6-7AB6-1133-AD9C-4A37843DADA5}"/>
              </a:ext>
            </a:extLst>
          </p:cNvPr>
          <p:cNvSpPr/>
          <p:nvPr/>
        </p:nvSpPr>
        <p:spPr>
          <a:xfrm rot="2689700">
            <a:off x="6096503" y="815739"/>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C7EFF5E-F80D-E18B-47C9-E18CC52D0A50}"/>
              </a:ext>
            </a:extLst>
          </p:cNvPr>
          <p:cNvSpPr txBox="1"/>
          <p:nvPr/>
        </p:nvSpPr>
        <p:spPr>
          <a:xfrm>
            <a:off x="6116044" y="832209"/>
            <a:ext cx="539558" cy="350597"/>
          </a:xfrm>
          <a:prstGeom prst="rect">
            <a:avLst/>
          </a:prstGeom>
          <a:noFill/>
          <a:ln>
            <a:noFill/>
          </a:ln>
        </p:spPr>
        <p:txBody>
          <a:bodyPr wrap="square" rtlCol="0">
            <a:spAutoFit/>
          </a:bodyPr>
          <a:lstStyle/>
          <a:p>
            <a:r>
              <a:rPr lang="fr-FR" sz="2000" b="1" dirty="0">
                <a:solidFill>
                  <a:schemeClr val="bg1"/>
                </a:solidFill>
              </a:rPr>
              <a:t>01</a:t>
            </a:r>
            <a:endParaRPr lang="en-US" sz="2000" b="1" dirty="0">
              <a:solidFill>
                <a:schemeClr val="bg1"/>
              </a:solidFill>
            </a:endParaRPr>
          </a:p>
        </p:txBody>
      </p:sp>
      <p:sp>
        <p:nvSpPr>
          <p:cNvPr id="21" name="Rectangle 20">
            <a:extLst>
              <a:ext uri="{FF2B5EF4-FFF2-40B4-BE49-F238E27FC236}">
                <a16:creationId xmlns:a16="http://schemas.microsoft.com/office/drawing/2014/main" id="{6D534533-8236-C088-8FD7-0EE0731F5950}"/>
              </a:ext>
            </a:extLst>
          </p:cNvPr>
          <p:cNvSpPr/>
          <p:nvPr/>
        </p:nvSpPr>
        <p:spPr>
          <a:xfrm>
            <a:off x="-1254310" y="646866"/>
            <a:ext cx="4196619" cy="3849767"/>
          </a:xfrm>
          <a:prstGeom prst="rect">
            <a:avLst/>
          </a:prstGeom>
          <a:gradFill flip="none" rotWithShape="1">
            <a:gsLst>
              <a:gs pos="0">
                <a:srgbClr val="00CCFF"/>
              </a:gs>
              <a:gs pos="100000">
                <a:srgbClr val="002060"/>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CADDBD80-C2A7-119D-4655-6C31EBA55D00}"/>
              </a:ext>
            </a:extLst>
          </p:cNvPr>
          <p:cNvSpPr/>
          <p:nvPr/>
        </p:nvSpPr>
        <p:spPr>
          <a:xfrm rot="2689700">
            <a:off x="1023982" y="969021"/>
            <a:ext cx="3328275" cy="3348429"/>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0FD301B-BDC8-BA33-76BA-0481AB86C791}"/>
              </a:ext>
            </a:extLst>
          </p:cNvPr>
          <p:cNvSpPr/>
          <p:nvPr/>
        </p:nvSpPr>
        <p:spPr>
          <a:xfrm rot="2689700">
            <a:off x="1411402" y="1346567"/>
            <a:ext cx="2572710" cy="2593335"/>
          </a:xfrm>
          <a:prstGeom prst="roundRect">
            <a:avLst/>
          </a:prstGeom>
          <a:solidFill>
            <a:schemeClr val="bg1">
              <a:alpha val="99000"/>
            </a:schemeClr>
          </a:solidFill>
          <a:ln>
            <a:noFill/>
          </a:ln>
          <a:effectLst>
            <a:outerShdw sx="110000" sy="110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D94E4F4-95AC-C43E-3B5C-9ACBFC3441D8}"/>
              </a:ext>
            </a:extLst>
          </p:cNvPr>
          <p:cNvSpPr txBox="1"/>
          <p:nvPr/>
        </p:nvSpPr>
        <p:spPr>
          <a:xfrm>
            <a:off x="1851326" y="2156251"/>
            <a:ext cx="4816439" cy="830997"/>
          </a:xfrm>
          <a:prstGeom prst="rect">
            <a:avLst/>
          </a:prstGeom>
          <a:noFill/>
        </p:spPr>
        <p:txBody>
          <a:bodyPr wrap="square" rtlCol="0">
            <a:spAutoFit/>
          </a:bodyPr>
          <a:lstStyle/>
          <a:p>
            <a:r>
              <a:rPr lang="fr-FR" sz="4800" b="1" dirty="0">
                <a:solidFill>
                  <a:srgbClr val="00B0F0"/>
                </a:solidFill>
                <a:latin typeface="72 Black" panose="020B0A04030603020204" pitchFamily="34" charset="0"/>
                <a:cs typeface="72 Black" panose="020B0A04030603020204" pitchFamily="34" charset="0"/>
              </a:rPr>
              <a:t>Plan</a:t>
            </a:r>
            <a:endParaRPr lang="en-US" sz="1800" b="1" dirty="0">
              <a:solidFill>
                <a:srgbClr val="00B0F0"/>
              </a:solidFill>
              <a:latin typeface="72 Black" panose="020B0A04030603020204" pitchFamily="34" charset="0"/>
              <a:cs typeface="72 Black" panose="020B0A04030603020204" pitchFamily="34" charset="0"/>
            </a:endParaRPr>
          </a:p>
        </p:txBody>
      </p:sp>
    </p:spTree>
    <p:extLst>
      <p:ext uri="{BB962C8B-B14F-4D97-AF65-F5344CB8AC3E}">
        <p14:creationId xmlns:p14="http://schemas.microsoft.com/office/powerpoint/2010/main" val="554352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F60FD43F-36D5-6B9D-ED16-62C5D9FEE7A6}"/>
              </a:ext>
            </a:extLst>
          </p:cNvPr>
          <p:cNvSpPr/>
          <p:nvPr/>
        </p:nvSpPr>
        <p:spPr>
          <a:xfrm>
            <a:off x="-179940" y="4059988"/>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B0F0"/>
                </a:solidFill>
              </a:rPr>
              <a:t> Conclusion et Perspectives </a:t>
            </a:r>
            <a:endParaRPr lang="en-US" dirty="0">
              <a:solidFill>
                <a:srgbClr val="00B0F0"/>
              </a:solidFill>
            </a:endParaRPr>
          </a:p>
        </p:txBody>
      </p:sp>
      <p:sp>
        <p:nvSpPr>
          <p:cNvPr id="55" name="Rectangle: Rounded Corners 54">
            <a:extLst>
              <a:ext uri="{FF2B5EF4-FFF2-40B4-BE49-F238E27FC236}">
                <a16:creationId xmlns:a16="http://schemas.microsoft.com/office/drawing/2014/main" id="{5A1BF2A7-63D5-6F1A-4862-0EBA7338EED6}"/>
              </a:ext>
            </a:extLst>
          </p:cNvPr>
          <p:cNvSpPr/>
          <p:nvPr/>
        </p:nvSpPr>
        <p:spPr>
          <a:xfrm rot="2689700">
            <a:off x="3803301" y="4043518"/>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C21F78F-0E71-436B-2880-CA2C31069686}"/>
              </a:ext>
            </a:extLst>
          </p:cNvPr>
          <p:cNvSpPr txBox="1"/>
          <p:nvPr/>
        </p:nvSpPr>
        <p:spPr>
          <a:xfrm>
            <a:off x="3822842" y="4059988"/>
            <a:ext cx="539558" cy="400110"/>
          </a:xfrm>
          <a:prstGeom prst="rect">
            <a:avLst/>
          </a:prstGeom>
          <a:noFill/>
          <a:ln>
            <a:noFill/>
          </a:ln>
        </p:spPr>
        <p:txBody>
          <a:bodyPr wrap="square" rtlCol="0">
            <a:spAutoFit/>
          </a:bodyPr>
          <a:lstStyle/>
          <a:p>
            <a:r>
              <a:rPr lang="fr-FR" sz="2000" b="1" dirty="0">
                <a:solidFill>
                  <a:schemeClr val="bg1"/>
                </a:solidFill>
              </a:rPr>
              <a:t>06</a:t>
            </a:r>
            <a:endParaRPr lang="en-US" sz="2000" b="1" dirty="0">
              <a:solidFill>
                <a:schemeClr val="bg1"/>
              </a:solidFill>
            </a:endParaRPr>
          </a:p>
        </p:txBody>
      </p:sp>
      <p:sp>
        <p:nvSpPr>
          <p:cNvPr id="51" name="Rectangle 50">
            <a:extLst>
              <a:ext uri="{FF2B5EF4-FFF2-40B4-BE49-F238E27FC236}">
                <a16:creationId xmlns:a16="http://schemas.microsoft.com/office/drawing/2014/main" id="{6F94B6E7-E69B-7FC5-908C-68428570E7DB}"/>
              </a:ext>
            </a:extLst>
          </p:cNvPr>
          <p:cNvSpPr/>
          <p:nvPr/>
        </p:nvSpPr>
        <p:spPr>
          <a:xfrm>
            <a:off x="3139806" y="3551325"/>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rgbClr val="00B0F0"/>
                </a:solidFill>
              </a:rPr>
              <a:t>Réalisation</a:t>
            </a:r>
            <a:endParaRPr lang="en-US" sz="1600" dirty="0">
              <a:solidFill>
                <a:srgbClr val="00B0F0"/>
              </a:solidFill>
            </a:endParaRPr>
          </a:p>
        </p:txBody>
      </p:sp>
      <p:sp>
        <p:nvSpPr>
          <p:cNvPr id="52" name="Rectangle: Rounded Corners 51">
            <a:extLst>
              <a:ext uri="{FF2B5EF4-FFF2-40B4-BE49-F238E27FC236}">
                <a16:creationId xmlns:a16="http://schemas.microsoft.com/office/drawing/2014/main" id="{42582169-554B-E36D-2074-56D7136E5FE8}"/>
              </a:ext>
            </a:extLst>
          </p:cNvPr>
          <p:cNvSpPr/>
          <p:nvPr/>
        </p:nvSpPr>
        <p:spPr>
          <a:xfrm rot="2689700">
            <a:off x="7123047" y="3534855"/>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6A7FD766-9886-5D83-ABBD-3F1ED84AFE73}"/>
              </a:ext>
            </a:extLst>
          </p:cNvPr>
          <p:cNvSpPr txBox="1"/>
          <p:nvPr/>
        </p:nvSpPr>
        <p:spPr>
          <a:xfrm>
            <a:off x="7142588" y="3551325"/>
            <a:ext cx="539558" cy="400110"/>
          </a:xfrm>
          <a:prstGeom prst="rect">
            <a:avLst/>
          </a:prstGeom>
          <a:noFill/>
          <a:ln>
            <a:noFill/>
          </a:ln>
        </p:spPr>
        <p:txBody>
          <a:bodyPr wrap="square" rtlCol="0">
            <a:spAutoFit/>
          </a:bodyPr>
          <a:lstStyle/>
          <a:p>
            <a:r>
              <a:rPr lang="fr-FR" sz="2000" b="1" dirty="0">
                <a:solidFill>
                  <a:schemeClr val="bg1"/>
                </a:solidFill>
              </a:rPr>
              <a:t>05</a:t>
            </a:r>
            <a:endParaRPr lang="en-US" sz="2000" b="1" dirty="0">
              <a:solidFill>
                <a:schemeClr val="bg1"/>
              </a:solidFill>
            </a:endParaRPr>
          </a:p>
        </p:txBody>
      </p:sp>
      <p:sp>
        <p:nvSpPr>
          <p:cNvPr id="48" name="Rectangle 47">
            <a:extLst>
              <a:ext uri="{FF2B5EF4-FFF2-40B4-BE49-F238E27FC236}">
                <a16:creationId xmlns:a16="http://schemas.microsoft.com/office/drawing/2014/main" id="{CD8B74A0-EEBB-1D43-9528-5687B929A576}"/>
              </a:ext>
            </a:extLst>
          </p:cNvPr>
          <p:cNvSpPr/>
          <p:nvPr/>
        </p:nvSpPr>
        <p:spPr>
          <a:xfrm>
            <a:off x="4082827" y="2966925"/>
            <a:ext cx="4602672"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B0F0"/>
                </a:solidFill>
              </a:rPr>
              <a:t>Architecture et </a:t>
            </a:r>
            <a:r>
              <a:rPr lang="en-US" sz="1600" dirty="0" err="1">
                <a:solidFill>
                  <a:srgbClr val="00B0F0"/>
                </a:solidFill>
              </a:rPr>
              <a:t>Méthodologie</a:t>
            </a:r>
            <a:r>
              <a:rPr lang="en-US" sz="1600" dirty="0">
                <a:solidFill>
                  <a:srgbClr val="00B0F0"/>
                </a:solidFill>
              </a:rPr>
              <a:t> </a:t>
            </a:r>
            <a:r>
              <a:rPr lang="en-US" sz="1600" dirty="0" err="1">
                <a:solidFill>
                  <a:srgbClr val="00B0F0"/>
                </a:solidFill>
              </a:rPr>
              <a:t>adoptée</a:t>
            </a:r>
            <a:endParaRPr lang="en-US" sz="1200" dirty="0">
              <a:solidFill>
                <a:srgbClr val="00B0F0"/>
              </a:solidFill>
            </a:endParaRPr>
          </a:p>
        </p:txBody>
      </p:sp>
      <p:sp>
        <p:nvSpPr>
          <p:cNvPr id="49" name="Rectangle: Rounded Corners 48">
            <a:extLst>
              <a:ext uri="{FF2B5EF4-FFF2-40B4-BE49-F238E27FC236}">
                <a16:creationId xmlns:a16="http://schemas.microsoft.com/office/drawing/2014/main" id="{48F47F91-A9E8-71D0-913D-2365AEABC8F2}"/>
              </a:ext>
            </a:extLst>
          </p:cNvPr>
          <p:cNvSpPr/>
          <p:nvPr/>
        </p:nvSpPr>
        <p:spPr>
          <a:xfrm rot="2689700">
            <a:off x="8446882" y="2950455"/>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88E949D2-1CFF-9A34-70EE-4BF797DD559F}"/>
              </a:ext>
            </a:extLst>
          </p:cNvPr>
          <p:cNvSpPr txBox="1"/>
          <p:nvPr/>
        </p:nvSpPr>
        <p:spPr>
          <a:xfrm>
            <a:off x="8466423" y="2966925"/>
            <a:ext cx="539558" cy="400110"/>
          </a:xfrm>
          <a:prstGeom prst="rect">
            <a:avLst/>
          </a:prstGeom>
          <a:noFill/>
          <a:ln>
            <a:noFill/>
          </a:ln>
        </p:spPr>
        <p:txBody>
          <a:bodyPr wrap="square" rtlCol="0">
            <a:spAutoFit/>
          </a:bodyPr>
          <a:lstStyle/>
          <a:p>
            <a:r>
              <a:rPr lang="fr-FR" sz="2000" b="1" dirty="0">
                <a:solidFill>
                  <a:schemeClr val="bg1"/>
                </a:solidFill>
              </a:rPr>
              <a:t>04</a:t>
            </a:r>
            <a:endParaRPr lang="en-US" sz="2000" b="1" dirty="0">
              <a:solidFill>
                <a:schemeClr val="bg1"/>
              </a:solidFill>
            </a:endParaRPr>
          </a:p>
        </p:txBody>
      </p:sp>
      <p:sp>
        <p:nvSpPr>
          <p:cNvPr id="45" name="Rectangle 44">
            <a:extLst>
              <a:ext uri="{FF2B5EF4-FFF2-40B4-BE49-F238E27FC236}">
                <a16:creationId xmlns:a16="http://schemas.microsoft.com/office/drawing/2014/main" id="{EBA2A149-A116-0B75-042E-3CE87F2B3EA0}"/>
              </a:ext>
            </a:extLst>
          </p:cNvPr>
          <p:cNvSpPr/>
          <p:nvPr/>
        </p:nvSpPr>
        <p:spPr>
          <a:xfrm>
            <a:off x="3974579" y="1992199"/>
            <a:ext cx="4721079"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700" dirty="0">
                <a:solidFill>
                  <a:srgbClr val="00B0F0"/>
                </a:solidFill>
              </a:rPr>
              <a:t>      Analyse des besoins et Conception</a:t>
            </a:r>
            <a:endParaRPr lang="en-US" sz="1700" dirty="0">
              <a:solidFill>
                <a:srgbClr val="00B0F0"/>
              </a:solidFill>
            </a:endParaRPr>
          </a:p>
        </p:txBody>
      </p:sp>
      <p:sp>
        <p:nvSpPr>
          <p:cNvPr id="46" name="Rectangle: Rounded Corners 45">
            <a:extLst>
              <a:ext uri="{FF2B5EF4-FFF2-40B4-BE49-F238E27FC236}">
                <a16:creationId xmlns:a16="http://schemas.microsoft.com/office/drawing/2014/main" id="{5BB5ACDA-5026-7333-DA37-F4BB61EC84B9}"/>
              </a:ext>
            </a:extLst>
          </p:cNvPr>
          <p:cNvSpPr/>
          <p:nvPr/>
        </p:nvSpPr>
        <p:spPr>
          <a:xfrm rot="2689700">
            <a:off x="8457042" y="1975729"/>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D4DC14F-F470-82E5-E0CC-EEC0CBF32823}"/>
              </a:ext>
            </a:extLst>
          </p:cNvPr>
          <p:cNvSpPr txBox="1"/>
          <p:nvPr/>
        </p:nvSpPr>
        <p:spPr>
          <a:xfrm>
            <a:off x="8476583" y="1992199"/>
            <a:ext cx="539558" cy="400110"/>
          </a:xfrm>
          <a:prstGeom prst="rect">
            <a:avLst/>
          </a:prstGeom>
          <a:noFill/>
          <a:ln>
            <a:noFill/>
          </a:ln>
        </p:spPr>
        <p:txBody>
          <a:bodyPr wrap="square" rtlCol="0">
            <a:spAutoFit/>
          </a:bodyPr>
          <a:lstStyle/>
          <a:p>
            <a:r>
              <a:rPr lang="fr-FR" sz="2000" b="1" dirty="0">
                <a:solidFill>
                  <a:schemeClr val="bg1"/>
                </a:solidFill>
              </a:rPr>
              <a:t>03</a:t>
            </a:r>
            <a:endParaRPr lang="en-US" sz="2000" b="1" dirty="0">
              <a:solidFill>
                <a:schemeClr val="bg1"/>
              </a:solidFill>
            </a:endParaRPr>
          </a:p>
        </p:txBody>
      </p:sp>
      <p:sp>
        <p:nvSpPr>
          <p:cNvPr id="42" name="Rectangle 41">
            <a:extLst>
              <a:ext uri="{FF2B5EF4-FFF2-40B4-BE49-F238E27FC236}">
                <a16:creationId xmlns:a16="http://schemas.microsoft.com/office/drawing/2014/main" id="{ACFF4A04-8CF6-0BC0-8A25-DAD7EE5CB75F}"/>
              </a:ext>
            </a:extLst>
          </p:cNvPr>
          <p:cNvSpPr/>
          <p:nvPr/>
        </p:nvSpPr>
        <p:spPr>
          <a:xfrm>
            <a:off x="3139806" y="1428605"/>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B0F0"/>
                </a:solidFill>
              </a:rPr>
              <a:t>Etude </a:t>
            </a:r>
            <a:r>
              <a:rPr lang="en-US" sz="2000" dirty="0" err="1">
                <a:solidFill>
                  <a:srgbClr val="00B0F0"/>
                </a:solidFill>
              </a:rPr>
              <a:t>préalable</a:t>
            </a:r>
            <a:endParaRPr lang="en-US" sz="1600" dirty="0">
              <a:solidFill>
                <a:srgbClr val="00B0F0"/>
              </a:solidFill>
            </a:endParaRPr>
          </a:p>
        </p:txBody>
      </p:sp>
      <p:sp>
        <p:nvSpPr>
          <p:cNvPr id="43" name="Rectangle: Rounded Corners 42">
            <a:extLst>
              <a:ext uri="{FF2B5EF4-FFF2-40B4-BE49-F238E27FC236}">
                <a16:creationId xmlns:a16="http://schemas.microsoft.com/office/drawing/2014/main" id="{CDCF1855-F8E9-1988-ABED-60B0786A0392}"/>
              </a:ext>
            </a:extLst>
          </p:cNvPr>
          <p:cNvSpPr/>
          <p:nvPr/>
        </p:nvSpPr>
        <p:spPr>
          <a:xfrm rot="2689700">
            <a:off x="7123047" y="1412135"/>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8BACA9C-C327-0676-6F63-6930B8706156}"/>
              </a:ext>
            </a:extLst>
          </p:cNvPr>
          <p:cNvSpPr txBox="1"/>
          <p:nvPr/>
        </p:nvSpPr>
        <p:spPr>
          <a:xfrm>
            <a:off x="7142588" y="1428605"/>
            <a:ext cx="539558" cy="400110"/>
          </a:xfrm>
          <a:prstGeom prst="rect">
            <a:avLst/>
          </a:prstGeom>
          <a:noFill/>
          <a:ln>
            <a:noFill/>
          </a:ln>
        </p:spPr>
        <p:txBody>
          <a:bodyPr wrap="square" rtlCol="0">
            <a:spAutoFit/>
          </a:bodyPr>
          <a:lstStyle/>
          <a:p>
            <a:r>
              <a:rPr lang="fr-FR" sz="2000" b="1" dirty="0">
                <a:solidFill>
                  <a:schemeClr val="bg1"/>
                </a:solidFill>
              </a:rPr>
              <a:t>02</a:t>
            </a:r>
            <a:endParaRPr lang="en-US" sz="2000" b="1" dirty="0">
              <a:solidFill>
                <a:schemeClr val="bg1"/>
              </a:solidFill>
            </a:endParaRPr>
          </a:p>
        </p:txBody>
      </p:sp>
      <p:sp>
        <p:nvSpPr>
          <p:cNvPr id="27" name="Rectangle 26">
            <a:extLst>
              <a:ext uri="{FF2B5EF4-FFF2-40B4-BE49-F238E27FC236}">
                <a16:creationId xmlns:a16="http://schemas.microsoft.com/office/drawing/2014/main" id="{DCF87817-9480-D2C7-07C3-AB1AC72C9707}"/>
              </a:ext>
            </a:extLst>
          </p:cNvPr>
          <p:cNvSpPr/>
          <p:nvPr/>
        </p:nvSpPr>
        <p:spPr>
          <a:xfrm>
            <a:off x="2113262" y="832209"/>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B0F0"/>
                </a:solidFill>
              </a:rPr>
              <a:t>           </a:t>
            </a:r>
            <a:r>
              <a:rPr lang="en-US" sz="1800" dirty="0" err="1">
                <a:solidFill>
                  <a:srgbClr val="00B0F0"/>
                </a:solidFill>
              </a:rPr>
              <a:t>Contexte</a:t>
            </a:r>
            <a:r>
              <a:rPr lang="en-US" sz="1800" dirty="0">
                <a:solidFill>
                  <a:srgbClr val="00B0F0"/>
                </a:solidFill>
              </a:rPr>
              <a:t> </a:t>
            </a:r>
            <a:r>
              <a:rPr lang="en-US" sz="1800" dirty="0" err="1">
                <a:solidFill>
                  <a:srgbClr val="00B0F0"/>
                </a:solidFill>
              </a:rPr>
              <a:t>général</a:t>
            </a:r>
            <a:endParaRPr lang="en-US" sz="1800" dirty="0">
              <a:solidFill>
                <a:srgbClr val="00B0F0"/>
              </a:solidFill>
            </a:endParaRPr>
          </a:p>
        </p:txBody>
      </p:sp>
      <p:sp>
        <p:nvSpPr>
          <p:cNvPr id="28" name="Rectangle: Rounded Corners 27">
            <a:extLst>
              <a:ext uri="{FF2B5EF4-FFF2-40B4-BE49-F238E27FC236}">
                <a16:creationId xmlns:a16="http://schemas.microsoft.com/office/drawing/2014/main" id="{3DE2E3E6-7AB6-1133-AD9C-4A37843DADA5}"/>
              </a:ext>
            </a:extLst>
          </p:cNvPr>
          <p:cNvSpPr/>
          <p:nvPr/>
        </p:nvSpPr>
        <p:spPr>
          <a:xfrm rot="2689700">
            <a:off x="6096503" y="815739"/>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C7EFF5E-F80D-E18B-47C9-E18CC52D0A50}"/>
              </a:ext>
            </a:extLst>
          </p:cNvPr>
          <p:cNvSpPr txBox="1"/>
          <p:nvPr/>
        </p:nvSpPr>
        <p:spPr>
          <a:xfrm>
            <a:off x="6116044" y="832209"/>
            <a:ext cx="539558" cy="350597"/>
          </a:xfrm>
          <a:prstGeom prst="rect">
            <a:avLst/>
          </a:prstGeom>
          <a:noFill/>
          <a:ln>
            <a:noFill/>
          </a:ln>
        </p:spPr>
        <p:txBody>
          <a:bodyPr wrap="square" rtlCol="0">
            <a:spAutoFit/>
          </a:bodyPr>
          <a:lstStyle/>
          <a:p>
            <a:r>
              <a:rPr lang="fr-FR" sz="2000" b="1" dirty="0">
                <a:solidFill>
                  <a:schemeClr val="bg1"/>
                </a:solidFill>
              </a:rPr>
              <a:t>01</a:t>
            </a:r>
            <a:endParaRPr lang="en-US" sz="2000" b="1" dirty="0">
              <a:solidFill>
                <a:schemeClr val="bg1"/>
              </a:solidFill>
            </a:endParaRPr>
          </a:p>
        </p:txBody>
      </p:sp>
      <p:sp>
        <p:nvSpPr>
          <p:cNvPr id="21" name="Rectangle 20">
            <a:extLst>
              <a:ext uri="{FF2B5EF4-FFF2-40B4-BE49-F238E27FC236}">
                <a16:creationId xmlns:a16="http://schemas.microsoft.com/office/drawing/2014/main" id="{6D534533-8236-C088-8FD7-0EE0731F5950}"/>
              </a:ext>
            </a:extLst>
          </p:cNvPr>
          <p:cNvSpPr/>
          <p:nvPr/>
        </p:nvSpPr>
        <p:spPr>
          <a:xfrm>
            <a:off x="-1254310" y="646866"/>
            <a:ext cx="4196619" cy="3849767"/>
          </a:xfrm>
          <a:prstGeom prst="rect">
            <a:avLst/>
          </a:prstGeom>
          <a:gradFill flip="none" rotWithShape="1">
            <a:gsLst>
              <a:gs pos="0">
                <a:srgbClr val="00CCFF"/>
              </a:gs>
              <a:gs pos="100000">
                <a:srgbClr val="002060"/>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CADDBD80-C2A7-119D-4655-6C31EBA55D00}"/>
              </a:ext>
            </a:extLst>
          </p:cNvPr>
          <p:cNvSpPr/>
          <p:nvPr/>
        </p:nvSpPr>
        <p:spPr>
          <a:xfrm rot="2689700">
            <a:off x="1023982" y="969021"/>
            <a:ext cx="3328275" cy="3348429"/>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0FD301B-BDC8-BA33-76BA-0481AB86C791}"/>
              </a:ext>
            </a:extLst>
          </p:cNvPr>
          <p:cNvSpPr/>
          <p:nvPr/>
        </p:nvSpPr>
        <p:spPr>
          <a:xfrm rot="2689700">
            <a:off x="1411402" y="1346567"/>
            <a:ext cx="2572710" cy="2593335"/>
          </a:xfrm>
          <a:prstGeom prst="roundRect">
            <a:avLst/>
          </a:prstGeom>
          <a:solidFill>
            <a:schemeClr val="bg1">
              <a:alpha val="99000"/>
            </a:schemeClr>
          </a:solidFill>
          <a:ln>
            <a:noFill/>
          </a:ln>
          <a:effectLst>
            <a:outerShdw sx="110000" sy="110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D94E4F4-95AC-C43E-3B5C-9ACBFC3441D8}"/>
              </a:ext>
            </a:extLst>
          </p:cNvPr>
          <p:cNvSpPr txBox="1"/>
          <p:nvPr/>
        </p:nvSpPr>
        <p:spPr>
          <a:xfrm>
            <a:off x="1851326" y="2156251"/>
            <a:ext cx="4816439" cy="830997"/>
          </a:xfrm>
          <a:prstGeom prst="rect">
            <a:avLst/>
          </a:prstGeom>
          <a:noFill/>
        </p:spPr>
        <p:txBody>
          <a:bodyPr wrap="square" rtlCol="0">
            <a:spAutoFit/>
          </a:bodyPr>
          <a:lstStyle/>
          <a:p>
            <a:r>
              <a:rPr lang="fr-FR" sz="4800" b="1" dirty="0">
                <a:solidFill>
                  <a:srgbClr val="00B0F0"/>
                </a:solidFill>
                <a:latin typeface="72 Black" panose="020B0A04030603020204" pitchFamily="34" charset="0"/>
                <a:cs typeface="72 Black" panose="020B0A04030603020204" pitchFamily="34" charset="0"/>
              </a:rPr>
              <a:t>Plan</a:t>
            </a:r>
            <a:endParaRPr lang="en-US" sz="1800" b="1" dirty="0">
              <a:solidFill>
                <a:srgbClr val="00B0F0"/>
              </a:solidFill>
              <a:latin typeface="72 Black" panose="020B0A04030603020204" pitchFamily="34" charset="0"/>
              <a:cs typeface="72 Black" panose="020B0A04030603020204" pitchFamily="34" charset="0"/>
            </a:endParaRPr>
          </a:p>
        </p:txBody>
      </p:sp>
    </p:spTree>
    <p:extLst>
      <p:ext uri="{BB962C8B-B14F-4D97-AF65-F5344CB8AC3E}">
        <p14:creationId xmlns:p14="http://schemas.microsoft.com/office/powerpoint/2010/main" val="37516115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F60FD43F-36D5-6B9D-ED16-62C5D9FEE7A6}"/>
              </a:ext>
            </a:extLst>
          </p:cNvPr>
          <p:cNvSpPr/>
          <p:nvPr/>
        </p:nvSpPr>
        <p:spPr>
          <a:xfrm>
            <a:off x="2088209" y="4101800"/>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B0F0"/>
                </a:solidFill>
              </a:rPr>
              <a:t>                  Conclusion et Perspectives </a:t>
            </a:r>
            <a:endParaRPr lang="en-US" sz="1200" dirty="0">
              <a:solidFill>
                <a:srgbClr val="00B0F0"/>
              </a:solidFill>
            </a:endParaRPr>
          </a:p>
        </p:txBody>
      </p:sp>
      <p:sp>
        <p:nvSpPr>
          <p:cNvPr id="55" name="Rectangle: Rounded Corners 54">
            <a:extLst>
              <a:ext uri="{FF2B5EF4-FFF2-40B4-BE49-F238E27FC236}">
                <a16:creationId xmlns:a16="http://schemas.microsoft.com/office/drawing/2014/main" id="{5A1BF2A7-63D5-6F1A-4862-0EBA7338EED6}"/>
              </a:ext>
            </a:extLst>
          </p:cNvPr>
          <p:cNvSpPr/>
          <p:nvPr/>
        </p:nvSpPr>
        <p:spPr>
          <a:xfrm rot="2689700">
            <a:off x="6071450" y="4085330"/>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C21F78F-0E71-436B-2880-CA2C31069686}"/>
              </a:ext>
            </a:extLst>
          </p:cNvPr>
          <p:cNvSpPr txBox="1"/>
          <p:nvPr/>
        </p:nvSpPr>
        <p:spPr>
          <a:xfrm>
            <a:off x="6090991" y="4101800"/>
            <a:ext cx="539558" cy="400110"/>
          </a:xfrm>
          <a:prstGeom prst="rect">
            <a:avLst/>
          </a:prstGeom>
          <a:noFill/>
          <a:ln>
            <a:noFill/>
          </a:ln>
        </p:spPr>
        <p:txBody>
          <a:bodyPr wrap="square" rtlCol="0">
            <a:spAutoFit/>
          </a:bodyPr>
          <a:lstStyle/>
          <a:p>
            <a:r>
              <a:rPr lang="fr-FR" sz="2000" b="1" dirty="0">
                <a:solidFill>
                  <a:schemeClr val="bg1"/>
                </a:solidFill>
              </a:rPr>
              <a:t>06</a:t>
            </a:r>
            <a:endParaRPr lang="en-US" sz="2000" b="1" dirty="0">
              <a:solidFill>
                <a:schemeClr val="bg1"/>
              </a:solidFill>
            </a:endParaRPr>
          </a:p>
        </p:txBody>
      </p:sp>
      <p:sp>
        <p:nvSpPr>
          <p:cNvPr id="51" name="Rectangle 50">
            <a:extLst>
              <a:ext uri="{FF2B5EF4-FFF2-40B4-BE49-F238E27FC236}">
                <a16:creationId xmlns:a16="http://schemas.microsoft.com/office/drawing/2014/main" id="{6F94B6E7-E69B-7FC5-908C-68428570E7DB}"/>
              </a:ext>
            </a:extLst>
          </p:cNvPr>
          <p:cNvSpPr/>
          <p:nvPr/>
        </p:nvSpPr>
        <p:spPr>
          <a:xfrm>
            <a:off x="3139806" y="3551325"/>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rgbClr val="00B0F0"/>
                </a:solidFill>
              </a:rPr>
              <a:t>Réalisation</a:t>
            </a:r>
            <a:endParaRPr lang="en-US" sz="1600" dirty="0">
              <a:solidFill>
                <a:srgbClr val="00B0F0"/>
              </a:solidFill>
            </a:endParaRPr>
          </a:p>
        </p:txBody>
      </p:sp>
      <p:sp>
        <p:nvSpPr>
          <p:cNvPr id="52" name="Rectangle: Rounded Corners 51">
            <a:extLst>
              <a:ext uri="{FF2B5EF4-FFF2-40B4-BE49-F238E27FC236}">
                <a16:creationId xmlns:a16="http://schemas.microsoft.com/office/drawing/2014/main" id="{42582169-554B-E36D-2074-56D7136E5FE8}"/>
              </a:ext>
            </a:extLst>
          </p:cNvPr>
          <p:cNvSpPr/>
          <p:nvPr/>
        </p:nvSpPr>
        <p:spPr>
          <a:xfrm rot="2689700">
            <a:off x="7123047" y="3534855"/>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6A7FD766-9886-5D83-ABBD-3F1ED84AFE73}"/>
              </a:ext>
            </a:extLst>
          </p:cNvPr>
          <p:cNvSpPr txBox="1"/>
          <p:nvPr/>
        </p:nvSpPr>
        <p:spPr>
          <a:xfrm>
            <a:off x="7142588" y="3551325"/>
            <a:ext cx="539558" cy="400110"/>
          </a:xfrm>
          <a:prstGeom prst="rect">
            <a:avLst/>
          </a:prstGeom>
          <a:noFill/>
          <a:ln>
            <a:noFill/>
          </a:ln>
        </p:spPr>
        <p:txBody>
          <a:bodyPr wrap="square" rtlCol="0">
            <a:spAutoFit/>
          </a:bodyPr>
          <a:lstStyle/>
          <a:p>
            <a:r>
              <a:rPr lang="fr-FR" sz="2000" b="1" dirty="0">
                <a:solidFill>
                  <a:schemeClr val="bg1"/>
                </a:solidFill>
              </a:rPr>
              <a:t>05</a:t>
            </a:r>
            <a:endParaRPr lang="en-US" sz="2000" b="1" dirty="0">
              <a:solidFill>
                <a:schemeClr val="bg1"/>
              </a:solidFill>
            </a:endParaRPr>
          </a:p>
        </p:txBody>
      </p:sp>
      <p:sp>
        <p:nvSpPr>
          <p:cNvPr id="48" name="Rectangle 47">
            <a:extLst>
              <a:ext uri="{FF2B5EF4-FFF2-40B4-BE49-F238E27FC236}">
                <a16:creationId xmlns:a16="http://schemas.microsoft.com/office/drawing/2014/main" id="{CD8B74A0-EEBB-1D43-9528-5687B929A576}"/>
              </a:ext>
            </a:extLst>
          </p:cNvPr>
          <p:cNvSpPr/>
          <p:nvPr/>
        </p:nvSpPr>
        <p:spPr>
          <a:xfrm>
            <a:off x="4082827" y="2966925"/>
            <a:ext cx="4602672"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B0F0"/>
                </a:solidFill>
              </a:rPr>
              <a:t>Architecture et </a:t>
            </a:r>
            <a:r>
              <a:rPr lang="en-US" sz="1600" dirty="0" err="1">
                <a:solidFill>
                  <a:srgbClr val="00B0F0"/>
                </a:solidFill>
              </a:rPr>
              <a:t>Méthodologie</a:t>
            </a:r>
            <a:r>
              <a:rPr lang="en-US" sz="1600" dirty="0">
                <a:solidFill>
                  <a:srgbClr val="00B0F0"/>
                </a:solidFill>
              </a:rPr>
              <a:t> </a:t>
            </a:r>
            <a:r>
              <a:rPr lang="en-US" sz="1600" dirty="0" err="1">
                <a:solidFill>
                  <a:srgbClr val="00B0F0"/>
                </a:solidFill>
              </a:rPr>
              <a:t>adoptée</a:t>
            </a:r>
            <a:endParaRPr lang="en-US" sz="1200" dirty="0">
              <a:solidFill>
                <a:srgbClr val="00B0F0"/>
              </a:solidFill>
            </a:endParaRPr>
          </a:p>
        </p:txBody>
      </p:sp>
      <p:sp>
        <p:nvSpPr>
          <p:cNvPr id="49" name="Rectangle: Rounded Corners 48">
            <a:extLst>
              <a:ext uri="{FF2B5EF4-FFF2-40B4-BE49-F238E27FC236}">
                <a16:creationId xmlns:a16="http://schemas.microsoft.com/office/drawing/2014/main" id="{48F47F91-A9E8-71D0-913D-2365AEABC8F2}"/>
              </a:ext>
            </a:extLst>
          </p:cNvPr>
          <p:cNvSpPr/>
          <p:nvPr/>
        </p:nvSpPr>
        <p:spPr>
          <a:xfrm rot="2689700">
            <a:off x="8446882" y="2950455"/>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88E949D2-1CFF-9A34-70EE-4BF797DD559F}"/>
              </a:ext>
            </a:extLst>
          </p:cNvPr>
          <p:cNvSpPr txBox="1"/>
          <p:nvPr/>
        </p:nvSpPr>
        <p:spPr>
          <a:xfrm>
            <a:off x="8466423" y="2966925"/>
            <a:ext cx="539558" cy="400110"/>
          </a:xfrm>
          <a:prstGeom prst="rect">
            <a:avLst/>
          </a:prstGeom>
          <a:noFill/>
          <a:ln>
            <a:noFill/>
          </a:ln>
        </p:spPr>
        <p:txBody>
          <a:bodyPr wrap="square" rtlCol="0">
            <a:spAutoFit/>
          </a:bodyPr>
          <a:lstStyle/>
          <a:p>
            <a:r>
              <a:rPr lang="fr-FR" sz="2000" b="1" dirty="0">
                <a:solidFill>
                  <a:schemeClr val="bg1"/>
                </a:solidFill>
              </a:rPr>
              <a:t>04</a:t>
            </a:r>
            <a:endParaRPr lang="en-US" sz="2000" b="1" dirty="0">
              <a:solidFill>
                <a:schemeClr val="bg1"/>
              </a:solidFill>
            </a:endParaRPr>
          </a:p>
        </p:txBody>
      </p:sp>
      <p:sp>
        <p:nvSpPr>
          <p:cNvPr id="45" name="Rectangle 44">
            <a:extLst>
              <a:ext uri="{FF2B5EF4-FFF2-40B4-BE49-F238E27FC236}">
                <a16:creationId xmlns:a16="http://schemas.microsoft.com/office/drawing/2014/main" id="{EBA2A149-A116-0B75-042E-3CE87F2B3EA0}"/>
              </a:ext>
            </a:extLst>
          </p:cNvPr>
          <p:cNvSpPr/>
          <p:nvPr/>
        </p:nvSpPr>
        <p:spPr>
          <a:xfrm>
            <a:off x="3974579" y="1992199"/>
            <a:ext cx="4721079"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700" dirty="0">
                <a:solidFill>
                  <a:srgbClr val="00B0F0"/>
                </a:solidFill>
              </a:rPr>
              <a:t>      Analyse des besoins et Conception</a:t>
            </a:r>
            <a:endParaRPr lang="en-US" sz="1700" dirty="0">
              <a:solidFill>
                <a:srgbClr val="00B0F0"/>
              </a:solidFill>
            </a:endParaRPr>
          </a:p>
        </p:txBody>
      </p:sp>
      <p:sp>
        <p:nvSpPr>
          <p:cNvPr id="46" name="Rectangle: Rounded Corners 45">
            <a:extLst>
              <a:ext uri="{FF2B5EF4-FFF2-40B4-BE49-F238E27FC236}">
                <a16:creationId xmlns:a16="http://schemas.microsoft.com/office/drawing/2014/main" id="{5BB5ACDA-5026-7333-DA37-F4BB61EC84B9}"/>
              </a:ext>
            </a:extLst>
          </p:cNvPr>
          <p:cNvSpPr/>
          <p:nvPr/>
        </p:nvSpPr>
        <p:spPr>
          <a:xfrm rot="2689700">
            <a:off x="8457042" y="1975729"/>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D4DC14F-F470-82E5-E0CC-EEC0CBF32823}"/>
              </a:ext>
            </a:extLst>
          </p:cNvPr>
          <p:cNvSpPr txBox="1"/>
          <p:nvPr/>
        </p:nvSpPr>
        <p:spPr>
          <a:xfrm>
            <a:off x="8476583" y="1992199"/>
            <a:ext cx="539558" cy="400110"/>
          </a:xfrm>
          <a:prstGeom prst="rect">
            <a:avLst/>
          </a:prstGeom>
          <a:noFill/>
          <a:ln>
            <a:noFill/>
          </a:ln>
        </p:spPr>
        <p:txBody>
          <a:bodyPr wrap="square" rtlCol="0">
            <a:spAutoFit/>
          </a:bodyPr>
          <a:lstStyle/>
          <a:p>
            <a:r>
              <a:rPr lang="fr-FR" sz="2000" b="1" dirty="0">
                <a:solidFill>
                  <a:schemeClr val="bg1"/>
                </a:solidFill>
              </a:rPr>
              <a:t>03</a:t>
            </a:r>
            <a:endParaRPr lang="en-US" sz="2000" b="1" dirty="0">
              <a:solidFill>
                <a:schemeClr val="bg1"/>
              </a:solidFill>
            </a:endParaRPr>
          </a:p>
        </p:txBody>
      </p:sp>
      <p:sp>
        <p:nvSpPr>
          <p:cNvPr id="42" name="Rectangle 41">
            <a:extLst>
              <a:ext uri="{FF2B5EF4-FFF2-40B4-BE49-F238E27FC236}">
                <a16:creationId xmlns:a16="http://schemas.microsoft.com/office/drawing/2014/main" id="{ACFF4A04-8CF6-0BC0-8A25-DAD7EE5CB75F}"/>
              </a:ext>
            </a:extLst>
          </p:cNvPr>
          <p:cNvSpPr/>
          <p:nvPr/>
        </p:nvSpPr>
        <p:spPr>
          <a:xfrm>
            <a:off x="3139806" y="1428605"/>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B0F0"/>
                </a:solidFill>
              </a:rPr>
              <a:t>Etude </a:t>
            </a:r>
            <a:r>
              <a:rPr lang="en-US" sz="2000" dirty="0" err="1">
                <a:solidFill>
                  <a:srgbClr val="00B0F0"/>
                </a:solidFill>
              </a:rPr>
              <a:t>préalable</a:t>
            </a:r>
            <a:endParaRPr lang="en-US" sz="1600" dirty="0">
              <a:solidFill>
                <a:srgbClr val="00B0F0"/>
              </a:solidFill>
            </a:endParaRPr>
          </a:p>
        </p:txBody>
      </p:sp>
      <p:sp>
        <p:nvSpPr>
          <p:cNvPr id="43" name="Rectangle: Rounded Corners 42">
            <a:extLst>
              <a:ext uri="{FF2B5EF4-FFF2-40B4-BE49-F238E27FC236}">
                <a16:creationId xmlns:a16="http://schemas.microsoft.com/office/drawing/2014/main" id="{CDCF1855-F8E9-1988-ABED-60B0786A0392}"/>
              </a:ext>
            </a:extLst>
          </p:cNvPr>
          <p:cNvSpPr/>
          <p:nvPr/>
        </p:nvSpPr>
        <p:spPr>
          <a:xfrm rot="2689700">
            <a:off x="7123047" y="1412135"/>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8BACA9C-C327-0676-6F63-6930B8706156}"/>
              </a:ext>
            </a:extLst>
          </p:cNvPr>
          <p:cNvSpPr txBox="1"/>
          <p:nvPr/>
        </p:nvSpPr>
        <p:spPr>
          <a:xfrm>
            <a:off x="7142588" y="1428605"/>
            <a:ext cx="539558" cy="400110"/>
          </a:xfrm>
          <a:prstGeom prst="rect">
            <a:avLst/>
          </a:prstGeom>
          <a:noFill/>
          <a:ln>
            <a:noFill/>
          </a:ln>
        </p:spPr>
        <p:txBody>
          <a:bodyPr wrap="square" rtlCol="0">
            <a:spAutoFit/>
          </a:bodyPr>
          <a:lstStyle/>
          <a:p>
            <a:r>
              <a:rPr lang="fr-FR" sz="2000" b="1" dirty="0">
                <a:solidFill>
                  <a:schemeClr val="bg1"/>
                </a:solidFill>
              </a:rPr>
              <a:t>02</a:t>
            </a:r>
            <a:endParaRPr lang="en-US" sz="2000" b="1" dirty="0">
              <a:solidFill>
                <a:schemeClr val="bg1"/>
              </a:solidFill>
            </a:endParaRPr>
          </a:p>
        </p:txBody>
      </p:sp>
      <p:sp>
        <p:nvSpPr>
          <p:cNvPr id="27" name="Rectangle 26">
            <a:extLst>
              <a:ext uri="{FF2B5EF4-FFF2-40B4-BE49-F238E27FC236}">
                <a16:creationId xmlns:a16="http://schemas.microsoft.com/office/drawing/2014/main" id="{DCF87817-9480-D2C7-07C3-AB1AC72C9707}"/>
              </a:ext>
            </a:extLst>
          </p:cNvPr>
          <p:cNvSpPr/>
          <p:nvPr/>
        </p:nvSpPr>
        <p:spPr>
          <a:xfrm>
            <a:off x="2113262" y="832209"/>
            <a:ext cx="4221857" cy="371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B0F0"/>
                </a:solidFill>
              </a:rPr>
              <a:t>           </a:t>
            </a:r>
            <a:r>
              <a:rPr lang="en-US" sz="1800" dirty="0" err="1">
                <a:solidFill>
                  <a:srgbClr val="00B0F0"/>
                </a:solidFill>
              </a:rPr>
              <a:t>Contexte</a:t>
            </a:r>
            <a:r>
              <a:rPr lang="en-US" sz="1800" dirty="0">
                <a:solidFill>
                  <a:srgbClr val="00B0F0"/>
                </a:solidFill>
              </a:rPr>
              <a:t> </a:t>
            </a:r>
            <a:r>
              <a:rPr lang="en-US" sz="1800" dirty="0" err="1">
                <a:solidFill>
                  <a:srgbClr val="00B0F0"/>
                </a:solidFill>
              </a:rPr>
              <a:t>général</a:t>
            </a:r>
            <a:endParaRPr lang="en-US" sz="1800" dirty="0">
              <a:solidFill>
                <a:srgbClr val="00B0F0"/>
              </a:solidFill>
            </a:endParaRPr>
          </a:p>
        </p:txBody>
      </p:sp>
      <p:sp>
        <p:nvSpPr>
          <p:cNvPr id="28" name="Rectangle: Rounded Corners 27">
            <a:extLst>
              <a:ext uri="{FF2B5EF4-FFF2-40B4-BE49-F238E27FC236}">
                <a16:creationId xmlns:a16="http://schemas.microsoft.com/office/drawing/2014/main" id="{3DE2E3E6-7AB6-1133-AD9C-4A37843DADA5}"/>
              </a:ext>
            </a:extLst>
          </p:cNvPr>
          <p:cNvSpPr/>
          <p:nvPr/>
        </p:nvSpPr>
        <p:spPr>
          <a:xfrm rot="2689700">
            <a:off x="6096503" y="815739"/>
            <a:ext cx="458595" cy="43491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C7EFF5E-F80D-E18B-47C9-E18CC52D0A50}"/>
              </a:ext>
            </a:extLst>
          </p:cNvPr>
          <p:cNvSpPr txBox="1"/>
          <p:nvPr/>
        </p:nvSpPr>
        <p:spPr>
          <a:xfrm>
            <a:off x="6116044" y="832209"/>
            <a:ext cx="539558" cy="350597"/>
          </a:xfrm>
          <a:prstGeom prst="rect">
            <a:avLst/>
          </a:prstGeom>
          <a:noFill/>
          <a:ln>
            <a:noFill/>
          </a:ln>
        </p:spPr>
        <p:txBody>
          <a:bodyPr wrap="square" rtlCol="0">
            <a:spAutoFit/>
          </a:bodyPr>
          <a:lstStyle/>
          <a:p>
            <a:r>
              <a:rPr lang="fr-FR" sz="2000" b="1" dirty="0">
                <a:solidFill>
                  <a:schemeClr val="bg1"/>
                </a:solidFill>
              </a:rPr>
              <a:t>01</a:t>
            </a:r>
            <a:endParaRPr lang="en-US" sz="2000" b="1" dirty="0">
              <a:solidFill>
                <a:schemeClr val="bg1"/>
              </a:solidFill>
            </a:endParaRPr>
          </a:p>
        </p:txBody>
      </p:sp>
      <p:sp>
        <p:nvSpPr>
          <p:cNvPr id="21" name="Rectangle 20">
            <a:extLst>
              <a:ext uri="{FF2B5EF4-FFF2-40B4-BE49-F238E27FC236}">
                <a16:creationId xmlns:a16="http://schemas.microsoft.com/office/drawing/2014/main" id="{6D534533-8236-C088-8FD7-0EE0731F5950}"/>
              </a:ext>
            </a:extLst>
          </p:cNvPr>
          <p:cNvSpPr/>
          <p:nvPr/>
        </p:nvSpPr>
        <p:spPr>
          <a:xfrm>
            <a:off x="-1254310" y="646866"/>
            <a:ext cx="4196619" cy="3849767"/>
          </a:xfrm>
          <a:prstGeom prst="rect">
            <a:avLst/>
          </a:prstGeom>
          <a:gradFill flip="none" rotWithShape="1">
            <a:gsLst>
              <a:gs pos="0">
                <a:srgbClr val="00CCFF"/>
              </a:gs>
              <a:gs pos="100000">
                <a:srgbClr val="002060"/>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CADDBD80-C2A7-119D-4655-6C31EBA55D00}"/>
              </a:ext>
            </a:extLst>
          </p:cNvPr>
          <p:cNvSpPr/>
          <p:nvPr/>
        </p:nvSpPr>
        <p:spPr>
          <a:xfrm rot="2689700">
            <a:off x="1023982" y="969021"/>
            <a:ext cx="3328275" cy="3348429"/>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0FD301B-BDC8-BA33-76BA-0481AB86C791}"/>
              </a:ext>
            </a:extLst>
          </p:cNvPr>
          <p:cNvSpPr/>
          <p:nvPr/>
        </p:nvSpPr>
        <p:spPr>
          <a:xfrm rot="2689700">
            <a:off x="1411402" y="1346567"/>
            <a:ext cx="2572710" cy="2593335"/>
          </a:xfrm>
          <a:prstGeom prst="roundRect">
            <a:avLst/>
          </a:prstGeom>
          <a:solidFill>
            <a:schemeClr val="bg1">
              <a:alpha val="99000"/>
            </a:schemeClr>
          </a:solidFill>
          <a:ln>
            <a:noFill/>
          </a:ln>
          <a:effectLst>
            <a:outerShdw sx="110000" sy="110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D94E4F4-95AC-C43E-3B5C-9ACBFC3441D8}"/>
              </a:ext>
            </a:extLst>
          </p:cNvPr>
          <p:cNvSpPr txBox="1"/>
          <p:nvPr/>
        </p:nvSpPr>
        <p:spPr>
          <a:xfrm>
            <a:off x="1851326" y="2156251"/>
            <a:ext cx="4816439" cy="830997"/>
          </a:xfrm>
          <a:prstGeom prst="rect">
            <a:avLst/>
          </a:prstGeom>
          <a:noFill/>
        </p:spPr>
        <p:txBody>
          <a:bodyPr wrap="square" rtlCol="0">
            <a:spAutoFit/>
          </a:bodyPr>
          <a:lstStyle/>
          <a:p>
            <a:r>
              <a:rPr lang="fr-FR" sz="4800" b="1" dirty="0">
                <a:solidFill>
                  <a:srgbClr val="00B0F0"/>
                </a:solidFill>
                <a:latin typeface="72 Black" panose="020B0A04030603020204" pitchFamily="34" charset="0"/>
                <a:cs typeface="72 Black" panose="020B0A04030603020204" pitchFamily="34" charset="0"/>
              </a:rPr>
              <a:t>Plan</a:t>
            </a:r>
            <a:endParaRPr lang="en-US" sz="1800" b="1" dirty="0">
              <a:solidFill>
                <a:srgbClr val="00B0F0"/>
              </a:solidFill>
              <a:latin typeface="72 Black" panose="020B0A04030603020204" pitchFamily="34" charset="0"/>
              <a:cs typeface="72 Black" panose="020B0A04030603020204" pitchFamily="34" charset="0"/>
            </a:endParaRPr>
          </a:p>
        </p:txBody>
      </p:sp>
    </p:spTree>
    <p:extLst>
      <p:ext uri="{BB962C8B-B14F-4D97-AF65-F5344CB8AC3E}">
        <p14:creationId xmlns:p14="http://schemas.microsoft.com/office/powerpoint/2010/main" val="34594365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00288" y="98339"/>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1. </a:t>
            </a:r>
            <a:r>
              <a:rPr lang="en-US" dirty="0" err="1"/>
              <a:t>Contexte</a:t>
            </a:r>
            <a:r>
              <a:rPr lang="en-US" dirty="0"/>
              <a:t> </a:t>
            </a:r>
            <a:r>
              <a:rPr lang="en-US" dirty="0" err="1"/>
              <a:t>général</a:t>
            </a:r>
            <a:endParaRPr dirty="0"/>
          </a:p>
        </p:txBody>
      </p:sp>
      <p:sp>
        <p:nvSpPr>
          <p:cNvPr id="570" name="Google Shape;570;p30"/>
          <p:cNvSpPr/>
          <p:nvPr/>
        </p:nvSpPr>
        <p:spPr>
          <a:xfrm>
            <a:off x="1857406" y="3429729"/>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66C4EC"/>
          </a:solidFill>
          <a:ln>
            <a:solidFill>
              <a:srgbClr val="33CCF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554301" y="2553788"/>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66C4EC"/>
          </a:solidFill>
          <a:ln>
            <a:solidFill>
              <a:srgbClr val="33CCF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795915" y="3429729"/>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66C4EC"/>
          </a:solidFill>
          <a:ln>
            <a:solidFill>
              <a:srgbClr val="33CCF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492829" y="2553788"/>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66C4EC"/>
          </a:solidFill>
          <a:ln>
            <a:solidFill>
              <a:srgbClr val="33CCF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34442" y="3429729"/>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66C4EC"/>
          </a:solidFill>
          <a:ln>
            <a:solidFill>
              <a:srgbClr val="33CCF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31356" y="2553788"/>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66C4EC"/>
          </a:solidFill>
          <a:ln>
            <a:solidFill>
              <a:srgbClr val="33CCF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09622" y="704939"/>
            <a:ext cx="8520600" cy="0"/>
          </a:xfrm>
          <a:prstGeom prst="straightConnector1">
            <a:avLst/>
          </a:prstGeom>
          <a:noFill/>
          <a:ln w="9525" cap="flat" cmpd="sng">
            <a:solidFill>
              <a:srgbClr val="00CCFF"/>
            </a:solidFill>
            <a:prstDash val="solid"/>
            <a:round/>
            <a:headEnd type="none" w="med" len="med"/>
            <a:tailEnd type="none" w="med" len="med"/>
          </a:ln>
        </p:spPr>
      </p:cxnSp>
      <p:sp>
        <p:nvSpPr>
          <p:cNvPr id="40" name="Google Shape;572;p30"/>
          <p:cNvSpPr/>
          <p:nvPr/>
        </p:nvSpPr>
        <p:spPr>
          <a:xfrm flipH="1">
            <a:off x="1889966" y="2125788"/>
            <a:ext cx="5205726" cy="454121"/>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66C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Rectangle 7"/>
          <p:cNvSpPr/>
          <p:nvPr/>
        </p:nvSpPr>
        <p:spPr>
          <a:xfrm>
            <a:off x="53340" y="1010772"/>
            <a:ext cx="9033164" cy="923330"/>
          </a:xfrm>
          <a:prstGeom prst="rect">
            <a:avLst/>
          </a:prstGeom>
        </p:spPr>
        <p:txBody>
          <a:bodyPr wrap="square">
            <a:spAutoFit/>
          </a:bodyPr>
          <a:lstStyle/>
          <a:p>
            <a:pPr algn="just" fontAlgn="base"/>
            <a:r>
              <a:rPr lang="fr-FR" sz="1800" b="0" i="0" dirty="0">
                <a:solidFill>
                  <a:schemeClr val="bg1"/>
                </a:solidFill>
                <a:effectLst/>
                <a:latin typeface="Söhne"/>
              </a:rPr>
              <a:t>Le </a:t>
            </a:r>
            <a:r>
              <a:rPr lang="fr-FR" sz="1800" b="0" i="0" dirty="0" err="1">
                <a:solidFill>
                  <a:schemeClr val="bg1"/>
                </a:solidFill>
                <a:effectLst/>
                <a:latin typeface="Söhne"/>
              </a:rPr>
              <a:t>PetCare</a:t>
            </a:r>
            <a:r>
              <a:rPr lang="fr-FR" sz="1800" b="0" i="0" dirty="0">
                <a:solidFill>
                  <a:schemeClr val="bg1"/>
                </a:solidFill>
                <a:effectLst/>
                <a:latin typeface="Söhne"/>
              </a:rPr>
              <a:t> évolue avec une demande croissante des propriétaires pour des services tels que les chenils, gardiens particuliers, et déclarations de perte. La digitalisation facilite cette recherche et la communication, alliant technologie et sensibilité aux besoins des animaux.</a:t>
            </a:r>
            <a:endParaRPr lang="fr-FR" dirty="0">
              <a:solidFill>
                <a:schemeClr val="bg1"/>
              </a:solidFill>
              <a:latin typeface="inherit"/>
            </a:endParaRPr>
          </a:p>
        </p:txBody>
      </p:sp>
      <p:sp>
        <p:nvSpPr>
          <p:cNvPr id="9" name="Rectangle 8"/>
          <p:cNvSpPr/>
          <p:nvPr/>
        </p:nvSpPr>
        <p:spPr>
          <a:xfrm>
            <a:off x="2537956" y="2092032"/>
            <a:ext cx="4063933" cy="523220"/>
          </a:xfrm>
          <a:prstGeom prst="rect">
            <a:avLst/>
          </a:prstGeom>
          <a:noFill/>
        </p:spPr>
        <p:txBody>
          <a:bodyPr wrap="none" lIns="91440" tIns="45720" rIns="91440" bIns="45720">
            <a:spAutoFit/>
          </a:bodyPr>
          <a:lstStyle/>
          <a:p>
            <a:pPr algn="ctr"/>
            <a:r>
              <a:rPr lang="fr-FR" sz="2800" b="0" cap="none" spc="0" dirty="0">
                <a:ln w="0"/>
                <a:solidFill>
                  <a:schemeClr val="bg1"/>
                </a:solidFill>
                <a:effectLst>
                  <a:outerShdw blurRad="38100" dist="19050" dir="2700000" algn="tl" rotWithShape="0">
                    <a:schemeClr val="dk1">
                      <a:alpha val="40000"/>
                    </a:schemeClr>
                  </a:outerShdw>
                </a:effectLst>
              </a:rPr>
              <a:t>Ces services principales</a:t>
            </a:r>
            <a:endParaRPr lang="en-US" sz="2800" b="0" cap="none" spc="0" dirty="0">
              <a:ln w="0"/>
              <a:solidFill>
                <a:schemeClr val="bg1"/>
              </a:solidFill>
              <a:effectLst>
                <a:outerShdw blurRad="38100" dist="19050" dir="2700000" algn="tl" rotWithShape="0">
                  <a:schemeClr val="dk1">
                    <a:alpha val="40000"/>
                  </a:schemeClr>
                </a:outerShdw>
              </a:effectLst>
            </a:endParaRPr>
          </a:p>
        </p:txBody>
      </p:sp>
      <p:sp>
        <p:nvSpPr>
          <p:cNvPr id="10" name="Rectangle 9"/>
          <p:cNvSpPr/>
          <p:nvPr/>
        </p:nvSpPr>
        <p:spPr>
          <a:xfrm>
            <a:off x="1905741" y="3567523"/>
            <a:ext cx="1377283" cy="584775"/>
          </a:xfrm>
          <a:prstGeom prst="rect">
            <a:avLst/>
          </a:prstGeom>
        </p:spPr>
        <p:txBody>
          <a:bodyPr wrap="square">
            <a:spAutoFit/>
          </a:bodyPr>
          <a:lstStyle/>
          <a:p>
            <a:pPr fontAlgn="base"/>
            <a:r>
              <a:rPr lang="en-US" sz="1600" b="1" i="0" dirty="0">
                <a:solidFill>
                  <a:schemeClr val="bg1"/>
                </a:solidFill>
                <a:effectLst/>
                <a:latin typeface="Söhne"/>
              </a:rPr>
              <a:t>Recherche de </a:t>
            </a:r>
            <a:r>
              <a:rPr lang="en-US" sz="1600" b="1" i="0" dirty="0" err="1">
                <a:solidFill>
                  <a:schemeClr val="bg1"/>
                </a:solidFill>
                <a:effectLst/>
                <a:latin typeface="Söhne"/>
              </a:rPr>
              <a:t>Chenils</a:t>
            </a:r>
            <a:endParaRPr lang="fr-FR" sz="1600" b="1" dirty="0">
              <a:solidFill>
                <a:schemeClr val="bg1"/>
              </a:solidFill>
              <a:latin typeface="inherit"/>
            </a:endParaRPr>
          </a:p>
        </p:txBody>
      </p:sp>
      <p:sp>
        <p:nvSpPr>
          <p:cNvPr id="11" name="Rectangle 10"/>
          <p:cNvSpPr/>
          <p:nvPr/>
        </p:nvSpPr>
        <p:spPr>
          <a:xfrm>
            <a:off x="3803713" y="3567523"/>
            <a:ext cx="1426172" cy="830997"/>
          </a:xfrm>
          <a:prstGeom prst="rect">
            <a:avLst/>
          </a:prstGeom>
        </p:spPr>
        <p:txBody>
          <a:bodyPr wrap="square">
            <a:spAutoFit/>
          </a:bodyPr>
          <a:lstStyle/>
          <a:p>
            <a:pPr algn="just" fontAlgn="base"/>
            <a:r>
              <a:rPr lang="fr-FR" sz="1600" b="1" i="0" dirty="0">
                <a:solidFill>
                  <a:schemeClr val="bg1"/>
                </a:solidFill>
                <a:effectLst/>
                <a:latin typeface="Söhne"/>
              </a:rPr>
              <a:t>Contact avec des Gardiens Particuliers</a:t>
            </a:r>
            <a:endParaRPr lang="fr-FR" sz="1600" b="1" dirty="0">
              <a:solidFill>
                <a:schemeClr val="bg1"/>
              </a:solidFill>
              <a:latin typeface="inherit"/>
            </a:endParaRPr>
          </a:p>
        </p:txBody>
      </p:sp>
      <p:sp>
        <p:nvSpPr>
          <p:cNvPr id="12" name="Rectangle 11"/>
          <p:cNvSpPr/>
          <p:nvPr/>
        </p:nvSpPr>
        <p:spPr>
          <a:xfrm>
            <a:off x="5775354" y="3532179"/>
            <a:ext cx="1393058" cy="830997"/>
          </a:xfrm>
          <a:prstGeom prst="rect">
            <a:avLst/>
          </a:prstGeom>
        </p:spPr>
        <p:txBody>
          <a:bodyPr wrap="square">
            <a:spAutoFit/>
          </a:bodyPr>
          <a:lstStyle/>
          <a:p>
            <a:pPr algn="just" fontAlgn="base"/>
            <a:r>
              <a:rPr lang="fr-FR" sz="1600" b="1" i="0" dirty="0">
                <a:solidFill>
                  <a:schemeClr val="bg1"/>
                </a:solidFill>
                <a:effectLst/>
                <a:latin typeface="Söhne"/>
              </a:rPr>
              <a:t>Déclaration de Perte de Chiens</a:t>
            </a:r>
            <a:endParaRPr lang="fr-FR" sz="1200" b="1" dirty="0">
              <a:solidFill>
                <a:schemeClr val="bg1"/>
              </a:solidFill>
              <a:latin typeface="inherit"/>
            </a:endParaRPr>
          </a:p>
        </p:txBody>
      </p: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1119</TotalTime>
  <Words>1012</Words>
  <Application>Microsoft Office PowerPoint</Application>
  <PresentationFormat>On-screen Show (16:9)</PresentationFormat>
  <Paragraphs>198</Paragraphs>
  <Slides>48</Slides>
  <Notes>11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48</vt:i4>
      </vt:variant>
    </vt:vector>
  </HeadingPairs>
  <TitlesOfParts>
    <vt:vector size="62" baseType="lpstr">
      <vt:lpstr>inherit</vt:lpstr>
      <vt:lpstr>72 Black</vt:lpstr>
      <vt:lpstr>Didact Gothic</vt:lpstr>
      <vt:lpstr>Söhne</vt:lpstr>
      <vt:lpstr>Roboto Black</vt:lpstr>
      <vt:lpstr>Arial</vt:lpstr>
      <vt:lpstr>Arial Rounded MT Bold</vt:lpstr>
      <vt:lpstr>Roboto Light</vt:lpstr>
      <vt:lpstr>Roboto Mono Thin</vt:lpstr>
      <vt:lpstr>gg sans</vt:lpstr>
      <vt:lpstr>Outfit</vt:lpstr>
      <vt:lpstr>Bree Serif</vt:lpstr>
      <vt:lpstr>Calibri</vt:lpstr>
      <vt:lpstr>WEB PROPOSAL</vt:lpstr>
      <vt:lpstr>Conception et réalisation d’un site web de Pet 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Contexte général</vt:lpstr>
      <vt:lpstr>PowerPoint Presentation</vt:lpstr>
      <vt:lpstr>PowerPoint Presentation</vt:lpstr>
      <vt:lpstr>PowerPoint Presentation</vt:lpstr>
      <vt:lpstr>3. Analyse des besoins et Conception</vt:lpstr>
      <vt:lpstr>PowerPoint Presentation</vt:lpstr>
      <vt:lpstr>LES BESOINS FONCTIONNELS</vt:lpstr>
      <vt:lpstr>LES BESOINS NON FONCTIONNELS</vt:lpstr>
      <vt:lpstr>PowerPoint Presentation</vt:lpstr>
      <vt:lpstr>PowerPoint Presentation</vt:lpstr>
      <vt:lpstr>4. Architecture et Méthodologie adoptée</vt:lpstr>
      <vt:lpstr>PowerPoint Presentation</vt:lpstr>
      <vt:lpstr>PowerPoint Presentation</vt:lpstr>
      <vt:lpstr>5. Realisation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Conclusion et Perspectives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PROJECT PROPOSAL</dc:title>
  <dc:creator>HIBA LAHBIBI</dc:creator>
  <cp:lastModifiedBy>AMIR LOUATI</cp:lastModifiedBy>
  <cp:revision>60</cp:revision>
  <dcterms:modified xsi:type="dcterms:W3CDTF">2024-01-16T00:27:56Z</dcterms:modified>
</cp:coreProperties>
</file>